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6"/>
  </p:notesMasterIdLst>
  <p:handoutMasterIdLst>
    <p:handoutMasterId r:id="rId127"/>
  </p:handoutMasterIdLst>
  <p:sldIdLst>
    <p:sldId id="574" r:id="rId2"/>
    <p:sldId id="475" r:id="rId3"/>
    <p:sldId id="476" r:id="rId4"/>
    <p:sldId id="477" r:id="rId5"/>
    <p:sldId id="478" r:id="rId6"/>
    <p:sldId id="479" r:id="rId7"/>
    <p:sldId id="480" r:id="rId8"/>
    <p:sldId id="481" r:id="rId9"/>
    <p:sldId id="473" r:id="rId10"/>
    <p:sldId id="444" r:id="rId11"/>
    <p:sldId id="445" r:id="rId12"/>
    <p:sldId id="446" r:id="rId13"/>
    <p:sldId id="454" r:id="rId14"/>
    <p:sldId id="455" r:id="rId15"/>
    <p:sldId id="448" r:id="rId16"/>
    <p:sldId id="456" r:id="rId17"/>
    <p:sldId id="449" r:id="rId18"/>
    <p:sldId id="467" r:id="rId19"/>
    <p:sldId id="451" r:id="rId20"/>
    <p:sldId id="468" r:id="rId21"/>
    <p:sldId id="452" r:id="rId22"/>
    <p:sldId id="469" r:id="rId23"/>
    <p:sldId id="453" r:id="rId24"/>
    <p:sldId id="457" r:id="rId25"/>
    <p:sldId id="458" r:id="rId26"/>
    <p:sldId id="459" r:id="rId27"/>
    <p:sldId id="461" r:id="rId28"/>
    <p:sldId id="462" r:id="rId29"/>
    <p:sldId id="471" r:id="rId30"/>
    <p:sldId id="463" r:id="rId31"/>
    <p:sldId id="464" r:id="rId32"/>
    <p:sldId id="465" r:id="rId33"/>
    <p:sldId id="482" r:id="rId34"/>
    <p:sldId id="483" r:id="rId35"/>
    <p:sldId id="484" r:id="rId36"/>
    <p:sldId id="485" r:id="rId37"/>
    <p:sldId id="486" r:id="rId38"/>
    <p:sldId id="487" r:id="rId39"/>
    <p:sldId id="488" r:id="rId40"/>
    <p:sldId id="489" r:id="rId41"/>
    <p:sldId id="490" r:id="rId42"/>
    <p:sldId id="491" r:id="rId43"/>
    <p:sldId id="492" r:id="rId44"/>
    <p:sldId id="493" r:id="rId45"/>
    <p:sldId id="494" r:id="rId46"/>
    <p:sldId id="495" r:id="rId47"/>
    <p:sldId id="496" r:id="rId48"/>
    <p:sldId id="497" r:id="rId49"/>
    <p:sldId id="498" r:id="rId50"/>
    <p:sldId id="499" r:id="rId51"/>
    <p:sldId id="500" r:id="rId52"/>
    <p:sldId id="501" r:id="rId53"/>
    <p:sldId id="502" r:id="rId54"/>
    <p:sldId id="503" r:id="rId55"/>
    <p:sldId id="504" r:id="rId56"/>
    <p:sldId id="505" r:id="rId57"/>
    <p:sldId id="506" r:id="rId58"/>
    <p:sldId id="507" r:id="rId59"/>
    <p:sldId id="508" r:id="rId60"/>
    <p:sldId id="509" r:id="rId61"/>
    <p:sldId id="510" r:id="rId62"/>
    <p:sldId id="511" r:id="rId63"/>
    <p:sldId id="512" r:id="rId64"/>
    <p:sldId id="513" r:id="rId65"/>
    <p:sldId id="514" r:id="rId66"/>
    <p:sldId id="515" r:id="rId67"/>
    <p:sldId id="516" r:id="rId68"/>
    <p:sldId id="517" r:id="rId69"/>
    <p:sldId id="518" r:id="rId70"/>
    <p:sldId id="519" r:id="rId71"/>
    <p:sldId id="520" r:id="rId72"/>
    <p:sldId id="521" r:id="rId73"/>
    <p:sldId id="522" r:id="rId74"/>
    <p:sldId id="523" r:id="rId75"/>
    <p:sldId id="524" r:id="rId76"/>
    <p:sldId id="525" r:id="rId77"/>
    <p:sldId id="526" r:id="rId78"/>
    <p:sldId id="527" r:id="rId79"/>
    <p:sldId id="528" r:id="rId80"/>
    <p:sldId id="529" r:id="rId81"/>
    <p:sldId id="530" r:id="rId82"/>
    <p:sldId id="531" r:id="rId83"/>
    <p:sldId id="532" r:id="rId84"/>
    <p:sldId id="533" r:id="rId85"/>
    <p:sldId id="534" r:id="rId86"/>
    <p:sldId id="535" r:id="rId87"/>
    <p:sldId id="536" r:id="rId88"/>
    <p:sldId id="537" r:id="rId89"/>
    <p:sldId id="538" r:id="rId90"/>
    <p:sldId id="539" r:id="rId91"/>
    <p:sldId id="540" r:id="rId92"/>
    <p:sldId id="541" r:id="rId93"/>
    <p:sldId id="542" r:id="rId94"/>
    <p:sldId id="543" r:id="rId95"/>
    <p:sldId id="544" r:id="rId96"/>
    <p:sldId id="545" r:id="rId97"/>
    <p:sldId id="546" r:id="rId98"/>
    <p:sldId id="547" r:id="rId99"/>
    <p:sldId id="548" r:id="rId100"/>
    <p:sldId id="549" r:id="rId101"/>
    <p:sldId id="550" r:id="rId102"/>
    <p:sldId id="551" r:id="rId103"/>
    <p:sldId id="552" r:id="rId104"/>
    <p:sldId id="553" r:id="rId105"/>
    <p:sldId id="554" r:id="rId106"/>
    <p:sldId id="555" r:id="rId107"/>
    <p:sldId id="556" r:id="rId108"/>
    <p:sldId id="557" r:id="rId109"/>
    <p:sldId id="558" r:id="rId110"/>
    <p:sldId id="559" r:id="rId111"/>
    <p:sldId id="560" r:id="rId112"/>
    <p:sldId id="561" r:id="rId113"/>
    <p:sldId id="562" r:id="rId114"/>
    <p:sldId id="563" r:id="rId115"/>
    <p:sldId id="564" r:id="rId116"/>
    <p:sldId id="565" r:id="rId117"/>
    <p:sldId id="566" r:id="rId118"/>
    <p:sldId id="567" r:id="rId119"/>
    <p:sldId id="568" r:id="rId120"/>
    <p:sldId id="569" r:id="rId121"/>
    <p:sldId id="570" r:id="rId122"/>
    <p:sldId id="571" r:id="rId123"/>
    <p:sldId id="572" r:id="rId124"/>
    <p:sldId id="573" r:id="rId125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EC8"/>
    <a:srgbClr val="D2E1EE"/>
    <a:srgbClr val="D0ECF8"/>
    <a:srgbClr val="BAD5EC"/>
    <a:srgbClr val="ADCEE9"/>
    <a:srgbClr val="0066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66" autoAdjust="0"/>
    <p:restoredTop sz="80467" autoAdjust="0"/>
  </p:normalViewPr>
  <p:slideViewPr>
    <p:cSldViewPr snapToGrid="0">
      <p:cViewPr>
        <p:scale>
          <a:sx n="60" d="100"/>
          <a:sy n="60" d="100"/>
        </p:scale>
        <p:origin x="-145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5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19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D0C88A0-804F-4305-9B0C-416026C884F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8113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5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1" y="4861442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DD1CDA0-6E58-4F71-A223-3912775007D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10794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765844-D6AE-465E-9464-0063D9EFB0EF}" type="slidenum">
              <a:rPr lang="en-US" altLang="en-US"/>
              <a:pPr/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27171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10140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0699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310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13460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82597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77748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49734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18097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5600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FBC4C-1DA3-4D20-9CD2-F6395AF6333A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2156831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8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77342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51279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19066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7684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FBC4C-1DA3-4D20-9CD2-F6395AF6333A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16384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69993" indent="-29615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84605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58447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132289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fld id="{F229ACEB-EFD5-4091-924E-59CF2387A777}" type="slidenum">
              <a:rPr lang="en-US" altLang="en-US" sz="1200">
                <a:solidFill>
                  <a:prstClr val="black"/>
                </a:solidFill>
              </a:rPr>
              <a:pPr/>
              <a:t>35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69993" indent="-29615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84605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58447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132289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fld id="{98081289-6DA3-467A-869F-AC59BA667C7F}" type="slidenum">
              <a:rPr lang="en-US" altLang="en-US" sz="1200">
                <a:solidFill>
                  <a:prstClr val="black"/>
                </a:solidFill>
              </a:rPr>
              <a:pPr/>
              <a:t>36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69993" indent="-29615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84605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58447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132289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fld id="{EC044974-B078-445F-8C95-1BC9C943DEA8}" type="slidenum">
              <a:rPr lang="en-US" altLang="en-US" sz="1200">
                <a:solidFill>
                  <a:prstClr val="black"/>
                </a:solidFill>
              </a:rPr>
              <a:pPr/>
              <a:t>38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69993" indent="-29615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84605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58447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132289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fld id="{004D6C19-EBF9-4CF9-99A0-453F3CD1B62C}" type="slidenum">
              <a:rPr lang="en-US" altLang="en-US" sz="1200">
                <a:solidFill>
                  <a:prstClr val="black"/>
                </a:solidFill>
              </a:rPr>
              <a:pPr/>
              <a:t>41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69993" indent="-29615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84605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58447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132289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fld id="{7D990235-F8C3-4CAB-8B8F-B6DD5F7F0CE8}" type="slidenum">
              <a:rPr lang="en-US" altLang="en-US" sz="1200">
                <a:solidFill>
                  <a:prstClr val="black"/>
                </a:solidFill>
              </a:rPr>
              <a:pPr/>
              <a:t>42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69993" indent="-29615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84605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58447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132289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fld id="{ECAE3B21-1852-4D73-865D-95C617D7FB5B}" type="slidenum">
              <a:rPr lang="en-US" altLang="en-US" sz="1200">
                <a:solidFill>
                  <a:prstClr val="black"/>
                </a:solidFill>
              </a:rPr>
              <a:pPr/>
              <a:t>43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69993" indent="-29615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84605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58447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132289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fld id="{BB961EAA-5D95-4EEE-982C-212CE0EA759E}" type="slidenum">
              <a:rPr lang="en-US" altLang="en-US" sz="1200">
                <a:solidFill>
                  <a:prstClr val="black"/>
                </a:solidFill>
              </a:rPr>
              <a:pPr/>
              <a:t>55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69993" indent="-29615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84605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58447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132289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fld id="{D4CB295A-0D93-4AB3-A6A2-0D1BA2F50341}" type="slidenum">
              <a:rPr lang="en-US" altLang="en-US" sz="1200">
                <a:solidFill>
                  <a:prstClr val="black"/>
                </a:solidFill>
              </a:rPr>
              <a:pPr/>
              <a:t>98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40000"/>
              </a:lnSpc>
              <a:spcBef>
                <a:spcPct val="20000"/>
              </a:spcBef>
              <a:buClr>
                <a:srgbClr val="006EC8"/>
              </a:buClr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FBC4C-1DA3-4D20-9CD2-F6395AF6333A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38958485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69993" indent="-29615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84605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58447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132289" indent="-236921"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fld id="{48DEBF52-5DE5-4065-9B99-BDC900310599}" type="slidenum">
              <a:rPr lang="en-US" altLang="en-US" sz="1200">
                <a:solidFill>
                  <a:prstClr val="black"/>
                </a:solidFill>
              </a:rPr>
              <a:pPr/>
              <a:t>101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765844-D6AE-465E-9464-0063D9EFB0EF}" type="slidenum">
              <a:rPr lang="en-US" altLang="en-US"/>
              <a:pPr/>
              <a:t>124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FBC4C-1DA3-4D20-9CD2-F6395AF6333A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877781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FBC4C-1DA3-4D20-9CD2-F6395AF6333A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3367191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FBC4C-1DA3-4D20-9CD2-F6395AF6333A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2469885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FBC4C-1DA3-4D20-9CD2-F6395AF6333A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1968969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DA0-6E58-4F71-A223-3912775007D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6021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29B1D-E366-467C-92C2-0EFAE69C0BA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6F4EC-1CF2-459C-90B6-7EE4D0E582B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26988"/>
            <a:ext cx="2286000" cy="61531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26988"/>
            <a:ext cx="6705600" cy="61531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26DD4-359F-4302-9453-604A220EE9A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E4D11E-A788-40CD-863A-09DCE23C31A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47586-78D1-4D30-A8C5-69B954B06C4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9BDAA-CC06-4E2B-B3EC-004571CED7A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B6FC2-D7E8-48B4-B2A2-45B9135FC34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504AD-DE93-4EBA-913B-CDD90FDCF4F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63661-E082-4BBD-8C96-549C2AD9AD47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Title 3"/>
          <p:cNvSpPr txBox="1">
            <a:spLocks/>
          </p:cNvSpPr>
          <p:nvPr userDrawn="1"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006EC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Data collection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E54DB-9C62-4EFA-98B2-BCCAAC50CEE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CEEBAE-C479-4E91-8B28-2DEC1B5BF98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82D41-383B-4873-BA0C-9A3462A6C18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6988"/>
            <a:ext cx="9144000" cy="1143001"/>
          </a:xfrm>
          <a:prstGeom prst="rect">
            <a:avLst/>
          </a:prstGeom>
          <a:solidFill>
            <a:srgbClr val="006EC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   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85153B-792F-4DD5-BE61-9388A67B0E77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1" fontAlgn="auto" hangingPunct="1">
        <a:spcBef>
          <a:spcPts val="0"/>
        </a:spcBef>
        <a:spcAft>
          <a:spcPts val="0"/>
        </a:spcAft>
        <a:defRPr lang="en-US" sz="3600" dirty="0" smtClean="0">
          <a:solidFill>
            <a:prstClr val="white"/>
          </a:solidFill>
          <a:latin typeface="Calibri"/>
          <a:ea typeface="+mj-ea"/>
          <a:cs typeface="Calibri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cad=rja&amp;uact=8&amp;ved=0CAcQjRxqFQoTCLW13q6Qg8kCFQYqDgodDTUMQQ&amp;url=http://ourmedicalnotes.blogspot.com/2011/06/chronic-obstructive-pulmonary-disease.html&amp;psig=AFQjCNF9UJ76VOJfqyOb-4JK9PyNTPeS_w&amp;ust=1447151169137205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IV slide art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3778597" y="4077073"/>
            <a:ext cx="3241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6EC8"/>
                </a:solidFill>
                <a:latin typeface="Calibri" charset="0"/>
              </a:rPr>
              <a:t>www.ncepod.org.uk</a:t>
            </a:r>
            <a:endParaRPr lang="en-GB" sz="2400" b="1" dirty="0">
              <a:solidFill>
                <a:srgbClr val="006EC8"/>
              </a:solidFill>
            </a:endParaRPr>
          </a:p>
        </p:txBody>
      </p:sp>
      <p:pic>
        <p:nvPicPr>
          <p:cNvPr id="4100" name="Picture 4" descr="C:\Users\mmason.NCEPOD\AppData\Local\Microsoft\Windows\Temporary Internet Files\Content.IE5\VK09QKO0\Twitter_bird_logo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064" y="4712990"/>
            <a:ext cx="504056" cy="40996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80120" y="4712990"/>
            <a:ext cx="13994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rgbClr val="0D0D0D"/>
                </a:solidFill>
                <a:latin typeface="Calibri" charset="0"/>
              </a:rPr>
              <a:t>#acuteNIV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DCF9-743D-4219-AD44-9A9E1508B91B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Sample population</a:t>
            </a:r>
            <a:endParaRPr lang="en-GB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8768" y="1268759"/>
            <a:ext cx="7416824" cy="4218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4282" y="5581689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Clr>
                <a:srgbClr val="006EC8"/>
              </a:buClr>
            </a:pPr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Male: 43.1% / age 71.1</a:t>
            </a:r>
          </a:p>
          <a:p>
            <a:pPr marL="266700" indent="-266700">
              <a:buClr>
                <a:srgbClr val="006EC8"/>
              </a:buClr>
            </a:pPr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Female: 56.9% / age 72.3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9981" y="5581689"/>
            <a:ext cx="425412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Clr>
                <a:srgbClr val="006EC8"/>
              </a:buClr>
            </a:pPr>
            <a:r>
              <a:rPr lang="en-GB" sz="2000" dirty="0" smtClean="0">
                <a:solidFill>
                  <a:srgbClr val="006EC8"/>
                </a:solidFill>
                <a:latin typeface="Calibri" pitchFamily="34" charset="0"/>
              </a:rPr>
              <a:t>ED: </a:t>
            </a:r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81.5</a:t>
            </a:r>
            <a:r>
              <a:rPr lang="en-GB" sz="2000" dirty="0" smtClean="0">
                <a:solidFill>
                  <a:srgbClr val="006EC8"/>
                </a:solidFill>
                <a:latin typeface="Calibri" pitchFamily="34" charset="0"/>
              </a:rPr>
              <a:t>% (270/421 by ambulance)</a:t>
            </a:r>
          </a:p>
          <a:p>
            <a:pPr marL="266700" indent="-266700">
              <a:buClr>
                <a:srgbClr val="006EC8"/>
              </a:buClr>
            </a:pPr>
            <a:r>
              <a:rPr lang="en-GB" sz="2000" dirty="0" smtClean="0">
                <a:solidFill>
                  <a:srgbClr val="006EC8"/>
                </a:solidFill>
                <a:latin typeface="Calibri" pitchFamily="34" charset="0"/>
              </a:rPr>
              <a:t>GP: 55</a:t>
            </a:r>
          </a:p>
          <a:p>
            <a:pPr marL="266700" indent="-266700">
              <a:buClr>
                <a:srgbClr val="006EC8"/>
              </a:buClr>
            </a:pPr>
            <a:r>
              <a:rPr lang="en-GB" sz="2000" dirty="0" smtClean="0">
                <a:solidFill>
                  <a:srgbClr val="006EC8"/>
                </a:solidFill>
                <a:latin typeface="Calibri" pitchFamily="34" charset="0"/>
              </a:rPr>
              <a:t>OPD: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Deterioration, escalation &amp; critical care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100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Deterioration on NIV</a:t>
            </a:r>
          </a:p>
        </p:txBody>
      </p:sp>
      <p:pic>
        <p:nvPicPr>
          <p:cNvPr id="97283" name="Picture 3" descr="C:\Users\mark\Desktop\2017 Non-invasive Ventilation\Presentations\Image jpegs\tab 6.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060575"/>
            <a:ext cx="44767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C:\Users\mark\Desktop\2017 Non-invasive Ventilation\Presentations\Image jpegs\tab 6.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8" r="2597"/>
          <a:stretch>
            <a:fillRect/>
          </a:stretch>
        </p:blipFill>
        <p:spPr bwMode="auto">
          <a:xfrm>
            <a:off x="4632991" y="2320119"/>
            <a:ext cx="4337168" cy="218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Box 2"/>
          <p:cNvSpPr txBox="1">
            <a:spLocks noChangeArrowheads="1"/>
          </p:cNvSpPr>
          <p:nvPr/>
        </p:nvSpPr>
        <p:spPr bwMode="auto">
          <a:xfrm>
            <a:off x="0" y="5275263"/>
            <a:ext cx="9143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Action taken in response not appropriate in 33/138 (23.9%)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101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6379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Critical care referral</a:t>
            </a:r>
          </a:p>
        </p:txBody>
      </p:sp>
      <p:pic>
        <p:nvPicPr>
          <p:cNvPr id="98307" name="Picture 5" descr="C:\Users\mark\Desktop\2017 Non-invasive Ventilation\Presentations\Image jpegs\tab 6.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82" y="1412875"/>
            <a:ext cx="4608512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 descr="C:\Users\mark\Desktop\2017 Non-invasive Ventilation\Presentations\Image jpegs\tab 7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679" y="4167188"/>
            <a:ext cx="42957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102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165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Critical care referral</a:t>
            </a:r>
          </a:p>
        </p:txBody>
      </p:sp>
      <p:pic>
        <p:nvPicPr>
          <p:cNvPr id="99331" name="Picture 2" descr="C:\Users\mark\Desktop\2017 Non-invasive Ventilation\Presentations\Image jpegs\tab 7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2060575"/>
            <a:ext cx="4618037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Box 1"/>
          <p:cNvSpPr txBox="1">
            <a:spLocks noChangeArrowheads="1"/>
          </p:cNvSpPr>
          <p:nvPr/>
        </p:nvSpPr>
        <p:spPr bwMode="auto">
          <a:xfrm>
            <a:off x="0" y="1412875"/>
            <a:ext cx="9143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156/328 (47.6%) referred to critical care</a:t>
            </a:r>
          </a:p>
        </p:txBody>
      </p:sp>
      <p:sp>
        <p:nvSpPr>
          <p:cNvPr id="99333" name="TextBox 1"/>
          <p:cNvSpPr txBox="1">
            <a:spLocks noChangeArrowheads="1"/>
          </p:cNvSpPr>
          <p:nvPr/>
        </p:nvSpPr>
        <p:spPr bwMode="auto">
          <a:xfrm>
            <a:off x="2218671" y="5565666"/>
            <a:ext cx="467995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pH &lt; 7.26 	87/184 (47.3%)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pH ≥ 7.26 	92/217 (42.4%)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103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77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Frailty and critical care</a:t>
            </a:r>
          </a:p>
        </p:txBody>
      </p:sp>
      <p:pic>
        <p:nvPicPr>
          <p:cNvPr id="100355" name="Picture 4" descr="C:\Users\mark\Desktop\2017 Non-invasive Ventilation\Presentations\Image jpegs\fig 7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844675"/>
            <a:ext cx="82391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Box 2"/>
          <p:cNvSpPr txBox="1">
            <a:spLocks noChangeArrowheads="1"/>
          </p:cNvSpPr>
          <p:nvPr/>
        </p:nvSpPr>
        <p:spPr bwMode="auto">
          <a:xfrm>
            <a:off x="0" y="1268413"/>
            <a:ext cx="9143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Frailty commonest reason for not admitting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104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914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Critical care admission</a:t>
            </a:r>
          </a:p>
        </p:txBody>
      </p:sp>
      <p:sp>
        <p:nvSpPr>
          <p:cNvPr id="101379" name="TextBox 1"/>
          <p:cNvSpPr txBox="1">
            <a:spLocks noChangeArrowheads="1"/>
          </p:cNvSpPr>
          <p:nvPr/>
        </p:nvSpPr>
        <p:spPr bwMode="auto">
          <a:xfrm>
            <a:off x="1835150" y="1484313"/>
            <a:ext cx="5400675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103/149 (69.1%) </a:t>
            </a:r>
            <a:r>
              <a:rPr lang="en-GB" altLang="en-US" sz="2200" dirty="0" smtClean="0">
                <a:solidFill>
                  <a:srgbClr val="006EC8"/>
                </a:solidFill>
                <a:latin typeface="Calibri" pitchFamily="34" charset="0"/>
              </a:rPr>
              <a:t>patients admitted</a:t>
            </a:r>
            <a:endParaRPr lang="en-GB" altLang="en-US" sz="2200" dirty="0">
              <a:solidFill>
                <a:srgbClr val="006EC8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000" dirty="0">
              <a:solidFill>
                <a:srgbClr val="006EC8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6 </a:t>
            </a:r>
            <a:r>
              <a:rPr lang="en-GB" altLang="en-US" sz="2200" dirty="0" smtClean="0">
                <a:solidFill>
                  <a:srgbClr val="006EC8"/>
                </a:solidFill>
                <a:latin typeface="Calibri" pitchFamily="34" charset="0"/>
              </a:rPr>
              <a:t>patients not </a:t>
            </a: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admitted may have benefited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 smtClean="0">
                <a:solidFill>
                  <a:srgbClr val="006EC8"/>
                </a:solidFill>
                <a:latin typeface="Calibri" pitchFamily="34" charset="0"/>
              </a:rPr>
              <a:t>7 patients </a:t>
            </a: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not admitted due to lack of beds</a:t>
            </a:r>
          </a:p>
        </p:txBody>
      </p:sp>
      <p:pic>
        <p:nvPicPr>
          <p:cNvPr id="101380" name="Picture 2" descr="C:\Users\mark\Desktop\2017 Non-invasive Ventilation\Presentations\Image jpegs\tab 7.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84" y="3263465"/>
            <a:ext cx="6250167" cy="263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105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4311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Critical care outcome</a:t>
            </a:r>
          </a:p>
        </p:txBody>
      </p:sp>
      <p:pic>
        <p:nvPicPr>
          <p:cNvPr id="102403" name="Picture 2" descr="C:\Users\mark\Desktop\2017 Non-invasive Ventilation\Presentations\Image jpegs\tab 7.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985963"/>
            <a:ext cx="591502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Box 1"/>
          <p:cNvSpPr txBox="1">
            <a:spLocks noChangeArrowheads="1"/>
          </p:cNvSpPr>
          <p:nvPr/>
        </p:nvSpPr>
        <p:spPr bwMode="auto">
          <a:xfrm>
            <a:off x="1972220" y="5652652"/>
            <a:ext cx="51847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66/92 (71.7%) </a:t>
            </a:r>
            <a:r>
              <a:rPr lang="en-GB" altLang="en-US" sz="2200" dirty="0" smtClean="0">
                <a:solidFill>
                  <a:srgbClr val="006EC8"/>
                </a:solidFill>
                <a:latin typeface="Calibri" pitchFamily="34" charset="0"/>
              </a:rPr>
              <a:t>patients discharged </a:t>
            </a: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alive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106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967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Outcomes &amp; assessment</a:t>
            </a:r>
          </a:p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of care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107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NIV outcome</a:t>
            </a:r>
          </a:p>
        </p:txBody>
      </p:sp>
      <p:pic>
        <p:nvPicPr>
          <p:cNvPr id="104451" name="Picture 2" descr="C:\Users\mark\Desktop\2017 Non-invasive Ventilation\Presentations\Image jpegs\tab 6.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1328738"/>
            <a:ext cx="5075293" cy="475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Box 2"/>
          <p:cNvSpPr txBox="1">
            <a:spLocks noChangeArrowheads="1"/>
          </p:cNvSpPr>
          <p:nvPr/>
        </p:nvSpPr>
        <p:spPr bwMode="auto">
          <a:xfrm>
            <a:off x="5341393" y="1700213"/>
            <a:ext cx="36972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Overall success 63.7</a:t>
            </a:r>
            <a:r>
              <a:rPr lang="en-GB" altLang="en-US" sz="2200" dirty="0" smtClean="0">
                <a:solidFill>
                  <a:srgbClr val="006EC8"/>
                </a:solidFill>
                <a:latin typeface="Calibri" pitchFamily="34" charset="0"/>
              </a:rPr>
              <a:t>%</a:t>
            </a:r>
            <a:endParaRPr lang="en-GB" alt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959366" y="2487569"/>
          <a:ext cx="2885090" cy="143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7724"/>
                <a:gridCol w="1387366"/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Rockwood score</a:t>
                      </a:r>
                      <a:endParaRPr lang="en-GB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13" marR="91413" marT="45728" marB="45728">
                    <a:solidFill>
                      <a:srgbClr val="006E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NIV</a:t>
                      </a:r>
                      <a:r>
                        <a:rPr lang="en-GB" sz="19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19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Success</a:t>
                      </a:r>
                      <a:endParaRPr lang="en-GB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13" marR="91413" marT="45728" marB="45728">
                    <a:solidFill>
                      <a:srgbClr val="006EC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1-5</a:t>
                      </a:r>
                      <a:endParaRPr lang="en-GB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13" marR="91413" marT="45728" marB="45728">
                    <a:solidFill>
                      <a:srgbClr val="006E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74.2%</a:t>
                      </a:r>
                      <a:endParaRPr lang="en-GB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13" marR="91413" marT="45728" marB="45728">
                    <a:solidFill>
                      <a:srgbClr val="006EC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6-9</a:t>
                      </a:r>
                      <a:endParaRPr lang="en-GB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13" marR="91413" marT="45728" marB="45728">
                    <a:solidFill>
                      <a:srgbClr val="006E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55.9%</a:t>
                      </a:r>
                      <a:endParaRPr lang="en-GB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13" marR="91413" marT="45728" marB="45728">
                    <a:solidFill>
                      <a:srgbClr val="006EC8"/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108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47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NIV outcome</a:t>
            </a:r>
          </a:p>
        </p:txBody>
      </p:sp>
      <p:sp>
        <p:nvSpPr>
          <p:cNvPr id="105475" name="TextBox 2"/>
          <p:cNvSpPr txBox="1">
            <a:spLocks noChangeArrowheads="1"/>
          </p:cNvSpPr>
          <p:nvPr/>
        </p:nvSpPr>
        <p:spPr bwMode="auto">
          <a:xfrm>
            <a:off x="1787525" y="5211763"/>
            <a:ext cx="5568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When NIV failure predictable often appropriate </a:t>
            </a:r>
          </a:p>
        </p:txBody>
      </p:sp>
      <p:pic>
        <p:nvPicPr>
          <p:cNvPr id="105476" name="Picture 2" descr="C:\Users\mark\Desktop\2017 Non-invasive Ventilation\Presentations\Image jpegs\tab 6.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94230"/>
            <a:ext cx="86931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Rectangle 1"/>
          <p:cNvSpPr>
            <a:spLocks noChangeArrowheads="1"/>
          </p:cNvSpPr>
          <p:nvPr/>
        </p:nvSpPr>
        <p:spPr bwMode="auto">
          <a:xfrm>
            <a:off x="4716463" y="3424098"/>
            <a:ext cx="519771" cy="267419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105478" name="TextBox 2"/>
          <p:cNvSpPr txBox="1">
            <a:spLocks noChangeArrowheads="1"/>
          </p:cNvSpPr>
          <p:nvPr/>
        </p:nvSpPr>
        <p:spPr bwMode="auto">
          <a:xfrm>
            <a:off x="2124075" y="1516063"/>
            <a:ext cx="5111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Failure predictable in 77/106 (72.6%)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109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697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Sample population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16397" b="-16397"/>
          <a:stretch>
            <a:fillRect/>
          </a:stretch>
        </p:blipFill>
        <p:spPr>
          <a:xfrm>
            <a:off x="153070" y="1600200"/>
            <a:ext cx="8955434" cy="4925144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196752"/>
            <a:ext cx="40710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COPD: 70%</a:t>
            </a:r>
          </a:p>
          <a:p>
            <a:pPr marL="266700" indent="-266700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Cardiogenic PO: 9.6%</a:t>
            </a:r>
          </a:p>
          <a:p>
            <a:pPr marL="266700" indent="-266700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Obesity hypoventilation: 8.6%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4374" y="5949280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NIV for pneumonia 50 patients (12%)</a:t>
            </a: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20% previous NIV episode</a:t>
            </a:r>
          </a:p>
        </p:txBody>
      </p:sp>
    </p:spTree>
    <p:extLst>
      <p:ext uri="{BB962C8B-B14F-4D97-AF65-F5344CB8AC3E}">
        <p14:creationId xmlns="" xmlns:p14="http://schemas.microsoft.com/office/powerpoint/2010/main" val="8782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Assessment of NIV care</a:t>
            </a:r>
          </a:p>
        </p:txBody>
      </p:sp>
      <p:pic>
        <p:nvPicPr>
          <p:cNvPr id="106499" name="Picture 3" descr="C:\Users\mark\Desktop\2017 Non-invasive Ventilation\Presentations\Image jpegs\tab 6.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50463"/>
            <a:ext cx="43132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 descr="C:\Users\mark\Desktop\2017 Non-invasive Ventilation\Presentations\Image jpegs\tab 6.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50" y="1687963"/>
            <a:ext cx="433546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TextBox 2"/>
          <p:cNvSpPr txBox="1">
            <a:spLocks noChangeArrowheads="1"/>
          </p:cNvSpPr>
          <p:nvPr/>
        </p:nvSpPr>
        <p:spPr bwMode="auto">
          <a:xfrm>
            <a:off x="1787525" y="5211763"/>
            <a:ext cx="5568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Room for improvement in ventilator management in 174/288 (60.4%)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28468" y="2902201"/>
            <a:ext cx="3099070" cy="263694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673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/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Quality of NIV</a:t>
            </a:r>
          </a:p>
        </p:txBody>
      </p:sp>
      <p:pic>
        <p:nvPicPr>
          <p:cNvPr id="107523" name="Picture 2" descr="C:\Users\mark\Desktop\2017 Non-invasive Ventilation\Presentations\Image jpegs\fig 6.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799306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Box 1"/>
          <p:cNvSpPr txBox="1">
            <a:spLocks noChangeArrowheads="1"/>
          </p:cNvSpPr>
          <p:nvPr/>
        </p:nvSpPr>
        <p:spPr bwMode="auto">
          <a:xfrm>
            <a:off x="1692275" y="3222625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 dirty="0">
                <a:solidFill>
                  <a:srgbClr val="000000"/>
                </a:solidFill>
                <a:latin typeface="Calibri" pitchFamily="34" charset="0"/>
              </a:rPr>
              <a:t>27.5%</a:t>
            </a:r>
          </a:p>
        </p:txBody>
      </p:sp>
      <p:sp>
        <p:nvSpPr>
          <p:cNvPr id="107525" name="TextBox 4"/>
          <p:cNvSpPr txBox="1">
            <a:spLocks noChangeArrowheads="1"/>
          </p:cNvSpPr>
          <p:nvPr/>
        </p:nvSpPr>
        <p:spPr bwMode="auto">
          <a:xfrm>
            <a:off x="3419475" y="1989138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 dirty="0">
                <a:solidFill>
                  <a:srgbClr val="000000"/>
                </a:solidFill>
                <a:latin typeface="Calibri" pitchFamily="34" charset="0"/>
              </a:rPr>
              <a:t>48.5%</a:t>
            </a:r>
          </a:p>
        </p:txBody>
      </p:sp>
      <p:sp>
        <p:nvSpPr>
          <p:cNvPr id="107526" name="TextBox 5"/>
          <p:cNvSpPr txBox="1">
            <a:spLocks noChangeArrowheads="1"/>
          </p:cNvSpPr>
          <p:nvPr/>
        </p:nvSpPr>
        <p:spPr bwMode="auto">
          <a:xfrm>
            <a:off x="5219700" y="3814763"/>
            <a:ext cx="720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 dirty="0">
                <a:solidFill>
                  <a:srgbClr val="000000"/>
                </a:solidFill>
                <a:latin typeface="Calibri" pitchFamily="34" charset="0"/>
              </a:rPr>
              <a:t>19.6%</a:t>
            </a:r>
          </a:p>
        </p:txBody>
      </p:sp>
      <p:sp>
        <p:nvSpPr>
          <p:cNvPr id="107527" name="TextBox 7"/>
          <p:cNvSpPr txBox="1">
            <a:spLocks noChangeArrowheads="1"/>
          </p:cNvSpPr>
          <p:nvPr/>
        </p:nvSpPr>
        <p:spPr bwMode="auto">
          <a:xfrm>
            <a:off x="6948488" y="4724400"/>
            <a:ext cx="792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 dirty="0">
                <a:solidFill>
                  <a:srgbClr val="000000"/>
                </a:solidFill>
                <a:latin typeface="Calibri" pitchFamily="34" charset="0"/>
              </a:rPr>
              <a:t>4.4%</a:t>
            </a:r>
          </a:p>
        </p:txBody>
      </p:sp>
      <p:sp>
        <p:nvSpPr>
          <p:cNvPr id="107528" name="TextBox 8"/>
          <p:cNvSpPr txBox="1">
            <a:spLocks noChangeArrowheads="1"/>
          </p:cNvSpPr>
          <p:nvPr/>
        </p:nvSpPr>
        <p:spPr bwMode="auto">
          <a:xfrm>
            <a:off x="6770688" y="6069013"/>
            <a:ext cx="1633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 b="1" dirty="0">
                <a:solidFill>
                  <a:srgbClr val="006EC8"/>
                </a:solidFill>
                <a:latin typeface="Calibri" pitchFamily="34" charset="0"/>
              </a:rPr>
              <a:t>For 342 patients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632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Mortality</a:t>
            </a:r>
          </a:p>
        </p:txBody>
      </p:sp>
      <p:pic>
        <p:nvPicPr>
          <p:cNvPr id="108547" name="Picture 3" descr="C:\Users\mark\Desktop\2017 Non-invasive Ventilation\Presentations\Image jpegs\tab 9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3044825"/>
            <a:ext cx="44592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 descr="C:\Users\mark\Desktop\2017 Non-invasive Ventilation\Presentations\Image jpegs\tab 9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2060575"/>
            <a:ext cx="4402137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24300" y="4057650"/>
            <a:ext cx="503238" cy="23495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324850" y="3819525"/>
            <a:ext cx="495300" cy="2571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789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Mortality and </a:t>
            </a:r>
            <a:r>
              <a:rPr lang="en-US" altLang="en-US" dirty="0" smtClean="0">
                <a:solidFill>
                  <a:srgbClr val="FFFFFF"/>
                </a:solidFill>
                <a:latin typeface="Calibri" pitchFamily="34" charset="0"/>
              </a:rPr>
              <a:t>initial </a:t>
            </a: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pH</a:t>
            </a:r>
          </a:p>
        </p:txBody>
      </p:sp>
      <p:pic>
        <p:nvPicPr>
          <p:cNvPr id="109571" name="Picture 2" descr="C:\Users\mark\Desktop\2017 Non-invasive Ventilation\Presentations\Image jpegs\fig 9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755775"/>
            <a:ext cx="8408987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113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962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Mortality: summary</a:t>
            </a:r>
          </a:p>
        </p:txBody>
      </p:sp>
      <p:pic>
        <p:nvPicPr>
          <p:cNvPr id="110595" name="Picture 2" descr="C:\Users\mark\Desktop\2017 Non-invasive Ventilation\Presentations\Image jpegs\tab 9.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00213"/>
            <a:ext cx="88296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84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Overall quality of care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115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Overall </a:t>
            </a:r>
            <a:r>
              <a:rPr lang="en-US" altLang="en-US" dirty="0" smtClean="0">
                <a:solidFill>
                  <a:srgbClr val="FFFFFF"/>
                </a:solidFill>
                <a:latin typeface="Calibri" pitchFamily="34" charset="0"/>
              </a:rPr>
              <a:t>quality </a:t>
            </a: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of </a:t>
            </a:r>
            <a:r>
              <a:rPr lang="en-US" altLang="en-US" dirty="0" smtClean="0">
                <a:solidFill>
                  <a:srgbClr val="FFFFFF"/>
                </a:solidFill>
                <a:latin typeface="Calibri" pitchFamily="34" charset="0"/>
              </a:rPr>
              <a:t>care</a:t>
            </a:r>
            <a:endParaRPr lang="en-US" alt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2643" name="Picture 2" descr="C:\Users\mark\Desktop\2017 Non-invasive Ventilation\Presentations\Image jpegs\fig 12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44675"/>
            <a:ext cx="8018462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Box 1"/>
          <p:cNvSpPr txBox="1">
            <a:spLocks noChangeArrowheads="1"/>
          </p:cNvSpPr>
          <p:nvPr/>
        </p:nvSpPr>
        <p:spPr bwMode="auto">
          <a:xfrm>
            <a:off x="1619250" y="3422650"/>
            <a:ext cx="576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200" dirty="0">
                <a:solidFill>
                  <a:srgbClr val="000000"/>
                </a:solidFill>
                <a:latin typeface="Calibri" pitchFamily="34" charset="0"/>
              </a:rPr>
              <a:t>19.3%</a:t>
            </a:r>
          </a:p>
        </p:txBody>
      </p:sp>
      <p:sp>
        <p:nvSpPr>
          <p:cNvPr id="112645" name="TextBox 4"/>
          <p:cNvSpPr txBox="1">
            <a:spLocks noChangeArrowheads="1"/>
          </p:cNvSpPr>
          <p:nvPr/>
        </p:nvSpPr>
        <p:spPr bwMode="auto">
          <a:xfrm>
            <a:off x="2987675" y="2420938"/>
            <a:ext cx="576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200" dirty="0">
                <a:solidFill>
                  <a:srgbClr val="000000"/>
                </a:solidFill>
                <a:latin typeface="Calibri" pitchFamily="34" charset="0"/>
              </a:rPr>
              <a:t>34.3%</a:t>
            </a:r>
          </a:p>
        </p:txBody>
      </p:sp>
      <p:sp>
        <p:nvSpPr>
          <p:cNvPr id="112646" name="TextBox 5"/>
          <p:cNvSpPr txBox="1">
            <a:spLocks noChangeArrowheads="1"/>
          </p:cNvSpPr>
          <p:nvPr/>
        </p:nvSpPr>
        <p:spPr bwMode="auto">
          <a:xfrm>
            <a:off x="4427538" y="3911600"/>
            <a:ext cx="576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200" dirty="0">
                <a:solidFill>
                  <a:srgbClr val="000000"/>
                </a:solidFill>
                <a:latin typeface="Calibri" pitchFamily="34" charset="0"/>
              </a:rPr>
              <a:t>12.4%</a:t>
            </a:r>
          </a:p>
        </p:txBody>
      </p:sp>
      <p:sp>
        <p:nvSpPr>
          <p:cNvPr id="112647" name="TextBox 7"/>
          <p:cNvSpPr txBox="1">
            <a:spLocks noChangeArrowheads="1"/>
          </p:cNvSpPr>
          <p:nvPr/>
        </p:nvSpPr>
        <p:spPr bwMode="auto">
          <a:xfrm>
            <a:off x="5845175" y="2857500"/>
            <a:ext cx="576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200" dirty="0">
                <a:solidFill>
                  <a:srgbClr val="000000"/>
                </a:solidFill>
                <a:latin typeface="Calibri" pitchFamily="34" charset="0"/>
              </a:rPr>
              <a:t>26.5%</a:t>
            </a:r>
          </a:p>
        </p:txBody>
      </p:sp>
      <p:sp>
        <p:nvSpPr>
          <p:cNvPr id="112648" name="TextBox 8"/>
          <p:cNvSpPr txBox="1">
            <a:spLocks noChangeArrowheads="1"/>
          </p:cNvSpPr>
          <p:nvPr/>
        </p:nvSpPr>
        <p:spPr bwMode="auto">
          <a:xfrm>
            <a:off x="7235825" y="4221163"/>
            <a:ext cx="576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200" dirty="0">
                <a:solidFill>
                  <a:srgbClr val="000000"/>
                </a:solidFill>
                <a:latin typeface="Calibri" pitchFamily="34" charset="0"/>
              </a:rPr>
              <a:t>7.5 %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3506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Summary</a:t>
            </a:r>
          </a:p>
        </p:txBody>
      </p:sp>
      <p:sp>
        <p:nvSpPr>
          <p:cNvPr id="113667" name="TextBox 1"/>
          <p:cNvSpPr txBox="1">
            <a:spLocks noChangeArrowheads="1"/>
          </p:cNvSpPr>
          <p:nvPr/>
        </p:nvSpPr>
        <p:spPr bwMode="auto">
          <a:xfrm>
            <a:off x="578226" y="1644891"/>
            <a:ext cx="7848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marL="273050" indent="-2730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EC8"/>
              </a:buClr>
              <a:buFont typeface="Wingdings" pitchFamily="2" charset="2"/>
              <a:buChar char="§"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Effective NIV care is more complex than it appears</a:t>
            </a:r>
          </a:p>
          <a:p>
            <a:pPr marL="273050" indent="-2730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EC8"/>
              </a:buClr>
              <a:buFont typeface="Wingdings" pitchFamily="2" charset="2"/>
              <a:buChar char="§"/>
            </a:pPr>
            <a:endParaRPr lang="en-GB" alt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273050" indent="-2730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EC8"/>
              </a:buClr>
              <a:buFont typeface="Wingdings" pitchFamily="2" charset="2"/>
              <a:buChar char="§"/>
            </a:pPr>
            <a:r>
              <a:rPr lang="en-GB" altLang="en-US" sz="2400" dirty="0" smtClean="0">
                <a:solidFill>
                  <a:srgbClr val="000000"/>
                </a:solidFill>
                <a:latin typeface="Calibri" pitchFamily="34" charset="0"/>
              </a:rPr>
              <a:t>In 4 </a:t>
            </a: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out </a:t>
            </a:r>
            <a:r>
              <a:rPr lang="en-GB" altLang="en-US" sz="2400" dirty="0" smtClean="0">
                <a:solidFill>
                  <a:srgbClr val="000000"/>
                </a:solidFill>
                <a:latin typeface="Calibri" pitchFamily="34" charset="0"/>
              </a:rPr>
              <a:t>5 </a:t>
            </a:r>
            <a:r>
              <a:rPr lang="en-GB" altLang="en-US" sz="2400" smtClean="0">
                <a:solidFill>
                  <a:srgbClr val="000000"/>
                </a:solidFill>
                <a:latin typeface="Calibri" pitchFamily="34" charset="0"/>
              </a:rPr>
              <a:t>cases reviewed, care </a:t>
            </a: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was rated as less than good</a:t>
            </a:r>
          </a:p>
          <a:p>
            <a:pPr marL="273050" indent="-2730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EC8"/>
              </a:buClr>
              <a:buFont typeface="Wingdings" pitchFamily="2" charset="2"/>
              <a:buChar char="§"/>
            </a:pPr>
            <a:endParaRPr lang="en-GB" alt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273050" indent="-2730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EC8"/>
              </a:buClr>
              <a:buFont typeface="Wingdings" pitchFamily="2" charset="2"/>
              <a:buChar char="§"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Wide organisational variation (staffing and monitoring)</a:t>
            </a:r>
          </a:p>
          <a:p>
            <a:pPr marL="273050" indent="-2730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EC8"/>
              </a:buClr>
              <a:buFont typeface="Wingdings" pitchFamily="2" charset="2"/>
              <a:buChar char="§"/>
            </a:pPr>
            <a:endParaRPr lang="en-GB" alt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273050" indent="-2730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EC8"/>
              </a:buClr>
              <a:buFont typeface="Wingdings" pitchFamily="2" charset="2"/>
              <a:buChar char="§"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Case selection often inappropriate</a:t>
            </a:r>
          </a:p>
          <a:p>
            <a:pPr marL="273050" indent="-2730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EC8"/>
              </a:buClr>
              <a:buFont typeface="Wingdings" pitchFamily="2" charset="2"/>
              <a:buChar char="§"/>
            </a:pPr>
            <a:endParaRPr lang="en-GB" alt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273050" indent="-2730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EC8"/>
              </a:buClr>
              <a:buFont typeface="Wingdings" pitchFamily="2" charset="2"/>
              <a:buChar char="§"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Treatment frequently delayed (service organisation, poor recognition)</a:t>
            </a:r>
          </a:p>
          <a:p>
            <a:pPr marL="273050" indent="-2730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EC8"/>
              </a:buClr>
              <a:buFont typeface="Wingdings" pitchFamily="2" charset="2"/>
              <a:buChar char="§"/>
            </a:pPr>
            <a:endParaRPr lang="en-GB" alt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273050" indent="-2730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EC8"/>
              </a:buClr>
              <a:buFont typeface="Wingdings" pitchFamily="2" charset="2"/>
              <a:buChar char="§"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Ventilator and non-ventilator management often poor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117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600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Recommendations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118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Principal recommendations</a:t>
            </a:r>
          </a:p>
        </p:txBody>
      </p:sp>
      <p:sp>
        <p:nvSpPr>
          <p:cNvPr id="115715" name="TextBox 1"/>
          <p:cNvSpPr txBox="1">
            <a:spLocks noChangeArrowheads="1"/>
          </p:cNvSpPr>
          <p:nvPr/>
        </p:nvSpPr>
        <p:spPr bwMode="auto">
          <a:xfrm>
            <a:off x="968353" y="1642423"/>
            <a:ext cx="719300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All hospitals should have a clinical lead for their acute NIV service. The clinical lead should have time allocated in their job plan with clear objectives, including audit and governance for this service.</a:t>
            </a:r>
          </a:p>
        </p:txBody>
      </p:sp>
      <p:sp>
        <p:nvSpPr>
          <p:cNvPr id="115716" name="TextBox 1"/>
          <p:cNvSpPr txBox="1">
            <a:spLocks noChangeArrowheads="1"/>
          </p:cNvSpPr>
          <p:nvPr/>
        </p:nvSpPr>
        <p:spPr bwMode="auto">
          <a:xfrm>
            <a:off x="968353" y="3797345"/>
            <a:ext cx="719300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Treatment with acute NIV must be started within a maximum of one hour of the blood gas measurement that identified the need for it, regardless of the patient’s location. A service model whereby the NIV machine is taken to the patient to start treatment prior to transfer for ongoing ventilation will improve access to acute NIV.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119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320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Sample population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13409" b="-7655"/>
          <a:stretch>
            <a:fillRect/>
          </a:stretch>
        </p:blipFill>
        <p:spPr>
          <a:xfrm>
            <a:off x="467544" y="1718239"/>
            <a:ext cx="8229600" cy="28083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680578" y="2923652"/>
            <a:ext cx="482221" cy="44653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702252" y="3139677"/>
            <a:ext cx="432743" cy="23051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376" y="4859760"/>
            <a:ext cx="65527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Clr>
                <a:srgbClr val="006EC8"/>
              </a:buClr>
            </a:pPr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COPD:  97.5% current or ex smokers</a:t>
            </a:r>
          </a:p>
          <a:p>
            <a:pPr marL="266700" indent="-266700">
              <a:buClr>
                <a:srgbClr val="006EC8"/>
              </a:buClr>
            </a:pPr>
            <a:endParaRPr lang="en-GB" sz="800" dirty="0" smtClean="0">
              <a:solidFill>
                <a:srgbClr val="006EC8"/>
              </a:solidFill>
              <a:latin typeface="Calibri" pitchFamily="34" charset="0"/>
            </a:endParaRPr>
          </a:p>
          <a:p>
            <a:pPr marL="266700" indent="-266700">
              <a:buClr>
                <a:srgbClr val="006EC8"/>
              </a:buClr>
            </a:pPr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Non COPD: 23 (18%) current smokers</a:t>
            </a:r>
          </a:p>
          <a:p>
            <a:pPr marL="266700" indent="-266700">
              <a:buClr>
                <a:srgbClr val="006EC8"/>
              </a:buClr>
            </a:pPr>
            <a:endParaRPr lang="en-GB" sz="800" dirty="0" smtClean="0">
              <a:solidFill>
                <a:srgbClr val="006EC8"/>
              </a:solidFill>
              <a:latin typeface="Calibri" pitchFamily="34" charset="0"/>
            </a:endParaRPr>
          </a:p>
          <a:p>
            <a:pPr marL="266700" indent="-266700">
              <a:buClr>
                <a:srgbClr val="006EC8"/>
              </a:buClr>
            </a:pPr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UK adult smoking rates: 19%</a:t>
            </a:r>
          </a:p>
        </p:txBody>
      </p:sp>
    </p:spTree>
    <p:extLst>
      <p:ext uri="{BB962C8B-B14F-4D97-AF65-F5344CB8AC3E}">
        <p14:creationId xmlns="" xmlns:p14="http://schemas.microsoft.com/office/powerpoint/2010/main" val="378146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Principal recommendations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955343" y="1628775"/>
            <a:ext cx="7219666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en-US" sz="2400" dirty="0" smtClean="0">
                <a:solidFill>
                  <a:srgbClr val="000000"/>
                </a:solidFill>
                <a:latin typeface="Calibri" charset="0"/>
              </a:rPr>
              <a:t>All hospitals where acute NIV is provided must have an operational policy that includes, but is not limited to:</a:t>
            </a:r>
            <a:br>
              <a:rPr lang="en-GB" altLang="en-US" sz="2400" dirty="0" smtClean="0">
                <a:solidFill>
                  <a:srgbClr val="000000"/>
                </a:solidFill>
                <a:latin typeface="Calibri" charset="0"/>
              </a:rPr>
            </a:br>
            <a:endParaRPr lang="en-GB" altLang="en-US" sz="800" dirty="0" smtClean="0">
              <a:solidFill>
                <a:srgbClr val="000000"/>
              </a:solidFill>
              <a:latin typeface="Calibri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Calibri" charset="0"/>
              </a:rPr>
              <a:t>Appropriate clinical areas where acute NIV can be provided, and in those areas the minimum safe level of staff competencies;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Calibri" charset="0"/>
              </a:rPr>
              <a:t>Staff to acute NIV ratios;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Calibri" charset="0"/>
              </a:rPr>
              <a:t>Escalation of treatment and step down care procedures;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Calibri" charset="0"/>
              </a:rPr>
              <a:t>Standardised documentation; and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Calibri" charset="0"/>
              </a:rPr>
              <a:t>Minimum frequency of clinical review, and seniority of reviewing clinician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GB" altLang="en-US" sz="800" dirty="0" smtClean="0">
              <a:solidFill>
                <a:srgbClr val="000000"/>
              </a:solidFill>
              <a:latin typeface="Calibri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en-US" sz="2400" dirty="0" smtClean="0">
                <a:solidFill>
                  <a:srgbClr val="000000"/>
                </a:solidFill>
                <a:latin typeface="Calibri" charset="0"/>
              </a:rPr>
              <a:t>Compliance with this policy should be part of the annual audit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120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485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Principal recommendations</a:t>
            </a:r>
          </a:p>
        </p:txBody>
      </p:sp>
      <p:sp>
        <p:nvSpPr>
          <p:cNvPr id="117763" name="TextBox 1"/>
          <p:cNvSpPr txBox="1">
            <a:spLocks noChangeArrowheads="1"/>
          </p:cNvSpPr>
          <p:nvPr/>
        </p:nvSpPr>
        <p:spPr bwMode="auto">
          <a:xfrm>
            <a:off x="955343" y="1665028"/>
            <a:ext cx="7342495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All patients treated with acute NIV must have a treatment escalation plan in place prior to starting treatment. This should be considered part of the prescription for acute NIV and include plans in relation to</a:t>
            </a:r>
            <a:r>
              <a:rPr lang="en-GB" altLang="en-US" sz="2400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800" dirty="0">
              <a:solidFill>
                <a:srgbClr val="000000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n-GB" altLang="en-US" sz="2000" dirty="0">
                <a:solidFill>
                  <a:srgbClr val="000000"/>
                </a:solidFill>
                <a:latin typeface="Calibri" pitchFamily="34" charset="0"/>
              </a:rPr>
              <a:t>a) Escalation to critical care;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Calibri" pitchFamily="34" charset="0"/>
              </a:rPr>
              <a:t>	b) Appropriateness of invasive ventilation; and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Calibri" pitchFamily="34" charset="0"/>
              </a:rPr>
              <a:t>	c) Ceilings of </a:t>
            </a:r>
            <a:r>
              <a:rPr lang="en-GB" altLang="en-US" sz="2000" dirty="0" smtClean="0">
                <a:solidFill>
                  <a:srgbClr val="000000"/>
                </a:solidFill>
                <a:latin typeface="Calibri" pitchFamily="34" charset="0"/>
              </a:rPr>
              <a:t>treatment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800" dirty="0">
              <a:solidFill>
                <a:srgbClr val="000000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This should take into account</a:t>
            </a:r>
            <a:r>
              <a:rPr lang="en-GB" altLang="en-US" sz="2400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800" dirty="0">
              <a:solidFill>
                <a:srgbClr val="000000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n-GB" altLang="en-US" sz="2000" dirty="0">
                <a:solidFill>
                  <a:srgbClr val="000000"/>
                </a:solidFill>
                <a:latin typeface="Calibri" pitchFamily="34" charset="0"/>
              </a:rPr>
              <a:t>d) The underlying diagnosis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Calibri" pitchFamily="34" charset="0"/>
              </a:rPr>
              <a:t>	e) The risk of acute NIV failure; and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Calibri" pitchFamily="34" charset="0"/>
              </a:rPr>
              <a:t>	f) The overall management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121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1336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Principal recommendations</a:t>
            </a:r>
          </a:p>
        </p:txBody>
      </p:sp>
      <p:sp>
        <p:nvSpPr>
          <p:cNvPr id="118787" name="TextBox 1"/>
          <p:cNvSpPr txBox="1">
            <a:spLocks noChangeArrowheads="1"/>
          </p:cNvSpPr>
          <p:nvPr/>
        </p:nvSpPr>
        <p:spPr bwMode="auto">
          <a:xfrm>
            <a:off x="955343" y="1656071"/>
            <a:ext cx="72060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All patients treated with acute NIV must be discussed with a specialist competent in the management of acute NIV at the time treatment is started or at the </a:t>
            </a:r>
            <a:r>
              <a:rPr lang="en-GB" altLang="en-US" sz="2400" dirty="0" smtClean="0">
                <a:solidFill>
                  <a:srgbClr val="000000"/>
                </a:solidFill>
                <a:latin typeface="Calibri" pitchFamily="34" charset="0"/>
              </a:rPr>
              <a:t>earliest</a:t>
            </a:r>
            <a:br>
              <a:rPr lang="en-GB" alt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GB" altLang="en-US" sz="2400" dirty="0" smtClean="0">
                <a:solidFill>
                  <a:srgbClr val="000000"/>
                </a:solidFill>
                <a:latin typeface="Calibri" pitchFamily="34" charset="0"/>
              </a:rPr>
              <a:t>opportunity afterwards. Consultant </a:t>
            </a: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specialist review to plan ongoing treatment should take place within a maximum of 14 hours.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122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231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Principal recommendations</a:t>
            </a:r>
          </a:p>
        </p:txBody>
      </p:sp>
      <p:sp>
        <p:nvSpPr>
          <p:cNvPr id="119811" name="TextBox 1"/>
          <p:cNvSpPr txBox="1">
            <a:spLocks noChangeArrowheads="1"/>
          </p:cNvSpPr>
          <p:nvPr/>
        </p:nvSpPr>
        <p:spPr bwMode="auto">
          <a:xfrm>
            <a:off x="955343" y="1628775"/>
            <a:ext cx="720601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All patients treated with acute NIV must have their vital signs recorded at least hourly until the respiratory acidosis has resolved. A standardised approach such as the National Early Warning Score is recommended.</a:t>
            </a:r>
          </a:p>
        </p:txBody>
      </p:sp>
      <p:sp>
        <p:nvSpPr>
          <p:cNvPr id="119812" name="TextBox 1"/>
          <p:cNvSpPr txBox="1">
            <a:spLocks noChangeArrowheads="1"/>
          </p:cNvSpPr>
          <p:nvPr/>
        </p:nvSpPr>
        <p:spPr bwMode="auto">
          <a:xfrm>
            <a:off x="971550" y="3819856"/>
            <a:ext cx="718981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All hospitals should monitor their acute non-invasive ventilation mortality rate and quality of acute NIV care. This should be reported at Board level.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123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727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IV slide art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3778597" y="4077073"/>
            <a:ext cx="3241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6EC8"/>
                </a:solidFill>
                <a:latin typeface="Calibri" charset="0"/>
              </a:rPr>
              <a:t>www.ncepod.org.uk</a:t>
            </a:r>
            <a:endParaRPr lang="en-GB" sz="2400" b="1" dirty="0">
              <a:solidFill>
                <a:srgbClr val="006EC8"/>
              </a:solidFill>
            </a:endParaRPr>
          </a:p>
        </p:txBody>
      </p:sp>
      <p:pic>
        <p:nvPicPr>
          <p:cNvPr id="4100" name="Picture 4" descr="C:\Users\mmason.NCEPOD\AppData\Local\Microsoft\Windows\Temporary Internet Files\Content.IE5\VK09QKO0\Twitter_bird_logo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064" y="4712990"/>
            <a:ext cx="504056" cy="40996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80120" y="4712990"/>
            <a:ext cx="13994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rgbClr val="0D0D0D"/>
                </a:solidFill>
                <a:latin typeface="Calibri" charset="0"/>
              </a:rPr>
              <a:t>#acuteNIV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124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Sample population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10701" r="-1070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7588" y="5821030"/>
            <a:ext cx="2808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r">
              <a:buClr>
                <a:srgbClr val="006EC8"/>
              </a:buClr>
            </a:pPr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14.4% never smoked</a:t>
            </a:r>
          </a:p>
        </p:txBody>
      </p:sp>
    </p:spTree>
    <p:extLst>
      <p:ext uri="{BB962C8B-B14F-4D97-AF65-F5344CB8AC3E}">
        <p14:creationId xmlns="" xmlns:p14="http://schemas.microsoft.com/office/powerpoint/2010/main" val="224610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Sample population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15219" b="-15219"/>
          <a:stretch>
            <a:fillRect/>
          </a:stretch>
        </p:blipFill>
        <p:spPr>
          <a:xfrm>
            <a:off x="725222" y="1747580"/>
            <a:ext cx="7646276" cy="4205157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30558" y="5557709"/>
            <a:ext cx="41778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LF tests available for 162 patients</a:t>
            </a:r>
          </a:p>
          <a:p>
            <a:pPr marL="266700" indent="-266700" algn="r"/>
            <a:endParaRPr lang="en-GB" sz="800" dirty="0" smtClean="0">
              <a:solidFill>
                <a:srgbClr val="006EC8"/>
              </a:solidFill>
              <a:latin typeface="Calibri" pitchFamily="34" charset="0"/>
            </a:endParaRP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129/162 patients had COPD</a:t>
            </a:r>
            <a:endParaRPr lang="en-GB" sz="2200" dirty="0">
              <a:solidFill>
                <a:srgbClr val="006E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9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Sample population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11673" r="-1167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0416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Sample population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58" r="-58"/>
          <a:stretch>
            <a:fillRect/>
          </a:stretch>
        </p:blipFill>
        <p:spPr>
          <a:xfrm>
            <a:off x="1050884" y="1766280"/>
            <a:ext cx="7084139" cy="361977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47186" y="4035972"/>
            <a:ext cx="921224" cy="811102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1932" y="5454168"/>
            <a:ext cx="48085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389/432 patients with a co-morbidity</a:t>
            </a:r>
          </a:p>
          <a:p>
            <a:pPr marL="266700" indent="-266700" algn="r"/>
            <a:endParaRPr lang="en-GB" sz="800" dirty="0" smtClean="0">
              <a:solidFill>
                <a:srgbClr val="006EC8"/>
              </a:solidFill>
              <a:latin typeface="Calibri" pitchFamily="34" charset="0"/>
            </a:endParaRP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53.1% of patients had 2 or more</a:t>
            </a:r>
          </a:p>
        </p:txBody>
      </p:sp>
    </p:spTree>
    <p:extLst>
      <p:ext uri="{BB962C8B-B14F-4D97-AF65-F5344CB8AC3E}">
        <p14:creationId xmlns="" xmlns:p14="http://schemas.microsoft.com/office/powerpoint/2010/main" val="892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Sample population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1062" b="-1062"/>
          <a:stretch>
            <a:fillRect/>
          </a:stretch>
        </p:blipFill>
        <p:spPr>
          <a:xfrm>
            <a:off x="740978" y="2154566"/>
            <a:ext cx="7566725" cy="46345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1086385"/>
            <a:ext cx="8734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Average BMI 27.4</a:t>
            </a: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54% BMI &gt; 24.9</a:t>
            </a: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Obesity hypoventilation in 9.4% of patients with BMI average of 39.3</a:t>
            </a:r>
          </a:p>
        </p:txBody>
      </p:sp>
    </p:spTree>
    <p:extLst>
      <p:ext uri="{BB962C8B-B14F-4D97-AF65-F5344CB8AC3E}">
        <p14:creationId xmlns="" xmlns:p14="http://schemas.microsoft.com/office/powerpoint/2010/main" val="37492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Sample population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6" name="63A32D36-9C4A-4D32-ACA3-BE4802A8438E" descr="89D46FEF-BF8C-4FED-936A-280BE0D39A71"/>
          <p:cNvPicPr>
            <a:picLocks noChangeAspect="1" noChangeArrowheads="1"/>
          </p:cNvPicPr>
          <p:nvPr/>
        </p:nvPicPr>
        <p:blipFill>
          <a:blip r:embed="rId3" cstate="print"/>
          <a:srcRect t="4620"/>
          <a:stretch>
            <a:fillRect/>
          </a:stretch>
        </p:blipFill>
        <p:spPr bwMode="auto">
          <a:xfrm>
            <a:off x="2050211" y="1781500"/>
            <a:ext cx="5012778" cy="496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0948" t="25997" r="24009" b="68507"/>
          <a:stretch>
            <a:fillRect/>
          </a:stretch>
        </p:blipFill>
        <p:spPr bwMode="auto">
          <a:xfrm>
            <a:off x="0" y="1182414"/>
            <a:ext cx="7930055" cy="53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6611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Sample population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90" r="-572"/>
          <a:stretch>
            <a:fillRect/>
          </a:stretch>
        </p:blipFill>
        <p:spPr>
          <a:xfrm>
            <a:off x="1608083" y="2083408"/>
            <a:ext cx="5943600" cy="43265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7" y="1268760"/>
            <a:ext cx="573043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6700" indent="-266700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CFS 426/432 patients</a:t>
            </a:r>
          </a:p>
          <a:p>
            <a:pPr marL="266700" indent="-266700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Clinicians and reviewers same score in 70.3%</a:t>
            </a:r>
            <a:endParaRPr lang="en-GB" sz="2200" dirty="0">
              <a:solidFill>
                <a:srgbClr val="006E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76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708920"/>
            <a:ext cx="54454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Calibri" pitchFamily="34" charset="0"/>
              </a:rPr>
              <a:t>Neil Smith</a:t>
            </a:r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/>
            </a:r>
            <a:b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</a:br>
            <a:r>
              <a:rPr lang="en-GB" sz="1200" b="1" dirty="0" smtClean="0">
                <a:solidFill>
                  <a:srgbClr val="006EC8"/>
                </a:solidFill>
                <a:latin typeface="Calibri" pitchFamily="34" charset="0"/>
              </a:rPr>
              <a:t/>
            </a:r>
            <a:br>
              <a:rPr lang="en-GB" sz="1200" b="1" dirty="0" smtClean="0">
                <a:solidFill>
                  <a:srgbClr val="006EC8"/>
                </a:solidFill>
                <a:latin typeface="Calibri" pitchFamily="34" charset="0"/>
              </a:rPr>
            </a:br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Method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Sample population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Content Placeholder 4" descr="http://3.bp.blogspot.com/-t-YeFVqYwz8/TgFGAsDTk-I/AAAAAAAAAA0/zSVesdjSzak/s1600/Modified+Medical+Research+Council+%2528MMRC%2529+Dyspnoea+Scale.png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7921" b="-792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1267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Sample population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3263" r="-3263"/>
          <a:stretch>
            <a:fillRect/>
          </a:stretch>
        </p:blipFill>
        <p:spPr>
          <a:xfrm>
            <a:off x="788286" y="2238699"/>
            <a:ext cx="7498623" cy="41239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90497" y="1284527"/>
            <a:ext cx="517106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MMRC documented in 41 patients</a:t>
            </a: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Estimated in 242/391 cases reviewed</a:t>
            </a: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Over 3/4 had MMRC of 3 or 4</a:t>
            </a:r>
            <a:endParaRPr lang="en-GB" sz="2200" dirty="0">
              <a:solidFill>
                <a:srgbClr val="006E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935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Initial management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550" y="1651384"/>
            <a:ext cx="2472212" cy="2904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1032" y="1637184"/>
            <a:ext cx="2305106" cy="2925291"/>
          </a:xfrm>
          <a:prstGeom prst="rect">
            <a:avLst/>
          </a:prstGeom>
        </p:spPr>
      </p:pic>
      <p:pic>
        <p:nvPicPr>
          <p:cNvPr id="10" name="Content Placeholder 9" descr="C:\Users\ge084951\Desktop\cg50-acutely-ill-patients-in-hospital-audit-criteriadocdoc4523-thumbnail-4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8038" y="1634169"/>
            <a:ext cx="2300883" cy="291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Image result for nhs early warning score wale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6145" y="4820035"/>
            <a:ext cx="417893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351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Initial management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648" b="-648"/>
          <a:stretch>
            <a:fillRect/>
          </a:stretch>
        </p:blipFill>
        <p:spPr>
          <a:xfrm>
            <a:off x="882882" y="2283606"/>
            <a:ext cx="7330966" cy="40317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30546" y="1275580"/>
            <a:ext cx="376795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EWS not used in 159/338 (47%)</a:t>
            </a: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EWS of 6 or more in 56.4%</a:t>
            </a: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EWS 9 or more in 17.3%</a:t>
            </a:r>
            <a:endParaRPr lang="en-GB" sz="2200" dirty="0">
              <a:solidFill>
                <a:srgbClr val="006E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534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Initial management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7499" b="-7499"/>
          <a:stretch>
            <a:fillRect/>
          </a:stretch>
        </p:blipFill>
        <p:spPr>
          <a:xfrm>
            <a:off x="457200" y="1868222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3228" y="1246171"/>
            <a:ext cx="717328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Respiratory rate documented in 321 cases reviewed </a:t>
            </a: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78.2% patients had a RR of 20 or more</a:t>
            </a: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56.4% patients had a RR of 25 or more</a:t>
            </a:r>
            <a:endParaRPr lang="en-GB" sz="2200" dirty="0">
              <a:solidFill>
                <a:srgbClr val="006E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3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Initial management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1284" r="-1284"/>
          <a:stretch>
            <a:fillRect/>
          </a:stretch>
        </p:blipFill>
        <p:spPr>
          <a:xfrm>
            <a:off x="772520" y="1917060"/>
            <a:ext cx="7567448" cy="416180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8463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Initial management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8626" r="-8626"/>
          <a:stretch>
            <a:fillRect/>
          </a:stretch>
        </p:blipFill>
        <p:spPr>
          <a:xfrm>
            <a:off x="0" y="1237593"/>
            <a:ext cx="5352578" cy="28676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4" cstate="print"/>
          <a:srcRect l="-58" r="-58"/>
          <a:stretch>
            <a:fillRect/>
          </a:stretch>
        </p:blipFill>
        <p:spPr bwMode="auto">
          <a:xfrm>
            <a:off x="3781214" y="4045826"/>
            <a:ext cx="4600129" cy="259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621058" y="2689585"/>
            <a:ext cx="579341" cy="26316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308869" y="2699109"/>
            <a:ext cx="539356" cy="252897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737205" y="5373414"/>
            <a:ext cx="520969" cy="284436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476" y="5004264"/>
            <a:ext cx="3334888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BTS: Oxygen toxicity in 17%</a:t>
            </a:r>
          </a:p>
          <a:p>
            <a:pPr marL="266700" indent="-266700" algn="r"/>
            <a:endParaRPr lang="en-GB" sz="800" dirty="0" smtClean="0">
              <a:solidFill>
                <a:srgbClr val="006EC8"/>
              </a:solidFill>
              <a:latin typeface="Calibri" pitchFamily="34" charset="0"/>
            </a:endParaRP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NCEPOD: 26.9%</a:t>
            </a:r>
            <a:endParaRPr lang="en-GB" sz="2200" dirty="0">
              <a:solidFill>
                <a:srgbClr val="006E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Initial management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2763" b="-2763"/>
          <a:stretch>
            <a:fillRect/>
          </a:stretch>
        </p:blipFill>
        <p:spPr>
          <a:xfrm>
            <a:off x="457200" y="2019300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2278" y="1268760"/>
            <a:ext cx="245745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88-92 in 28.6%</a:t>
            </a: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Below 88 in 24.4%</a:t>
            </a:r>
          </a:p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Above 92 in 47%</a:t>
            </a:r>
            <a:endParaRPr lang="en-GB" sz="2200" dirty="0">
              <a:solidFill>
                <a:srgbClr val="006E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48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Initial management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7544" r="-7544"/>
          <a:stretch>
            <a:fillRect/>
          </a:stretch>
        </p:blipFill>
        <p:spPr>
          <a:xfrm>
            <a:off x="829494" y="1670088"/>
            <a:ext cx="7438206" cy="40907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56690" y="5718398"/>
            <a:ext cx="346842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6700" indent="-266700"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158 had method recorded</a:t>
            </a:r>
            <a:endParaRPr lang="en-GB" sz="2200" dirty="0">
              <a:solidFill>
                <a:srgbClr val="006E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162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Initial management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2" descr="C:\Users\mark\Desktop\2017 Non-invasive Ventilation\Presentations\Image jpegs\tab 6.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7" y="1653183"/>
            <a:ext cx="432048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mark\Desktop\2017 Non-invasive Ventilation\Presentations\Image jpegs\tab 6.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1606550"/>
            <a:ext cx="4416425" cy="383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68388" y="2939802"/>
            <a:ext cx="3094062" cy="288032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58863" y="3779515"/>
            <a:ext cx="3113112" cy="29718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705474" y="2977903"/>
            <a:ext cx="3188123" cy="288032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Study aim</a:t>
            </a:r>
            <a:endParaRPr lang="en-GB" sz="1800" kern="0" dirty="0">
              <a:solidFill>
                <a:sysClr val="windowText" lastClr="000000"/>
              </a:solidFill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6EC8"/>
          </a:solid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smtClean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Study aim</a:t>
            </a:r>
            <a:endParaRPr lang="en-GB" sz="3200" dirty="0">
              <a:solidFill>
                <a:prstClr val="white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5" name="Content Placeholder 11"/>
          <p:cNvSpPr txBox="1">
            <a:spLocks/>
          </p:cNvSpPr>
          <p:nvPr/>
        </p:nvSpPr>
        <p:spPr bwMode="auto">
          <a:xfrm>
            <a:off x="1619672" y="2132856"/>
            <a:ext cx="58326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1" hangingPunct="1">
              <a:lnSpc>
                <a:spcPct val="150000"/>
              </a:lnSpc>
              <a:spcBef>
                <a:spcPct val="20000"/>
              </a:spcBef>
              <a:tabLst>
                <a:tab pos="95250" algn="l"/>
              </a:tabLst>
            </a:pP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To identify and explore avoidable and  remediable factors in the process of care for patients treated acutely with non-invasive ventilation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D11E-A788-40CD-863A-09DCE23C31A2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Initial management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2863" r="-2089"/>
          <a:stretch>
            <a:fillRect/>
          </a:stretch>
        </p:blipFill>
        <p:spPr>
          <a:xfrm>
            <a:off x="1774209" y="1600200"/>
            <a:ext cx="5554639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482686" y="2524836"/>
            <a:ext cx="609593" cy="600501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451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Initial management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58" r="-58"/>
          <a:stretch>
            <a:fillRect/>
          </a:stretch>
        </p:blipFill>
        <p:spPr>
          <a:xfrm>
            <a:off x="1195602" y="1834913"/>
            <a:ext cx="6725536" cy="369878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817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Initial management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58" r="-58"/>
          <a:stretch>
            <a:fillRect/>
          </a:stretch>
        </p:blipFill>
        <p:spPr>
          <a:xfrm>
            <a:off x="232016" y="2146121"/>
            <a:ext cx="4355976" cy="26102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4" cstate="print"/>
          <a:srcRect l="-58" r="-58"/>
          <a:stretch>
            <a:fillRect/>
          </a:stretch>
        </p:blipFill>
        <p:spPr bwMode="auto">
          <a:xfrm>
            <a:off x="4545748" y="2143654"/>
            <a:ext cx="4366954" cy="259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74750" y="3488789"/>
            <a:ext cx="501716" cy="291641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302769" y="3485020"/>
            <a:ext cx="500038" cy="281762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4084" y="4894520"/>
            <a:ext cx="501343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200" dirty="0" smtClean="0">
                <a:solidFill>
                  <a:srgbClr val="006EC8"/>
                </a:solidFill>
                <a:latin typeface="Calibri" pitchFamily="34" charset="0"/>
              </a:rPr>
              <a:t>14.4% had either no clear initial management plan or an inappropriate one</a:t>
            </a:r>
            <a:endParaRPr lang="en-GB" sz="2200" dirty="0">
              <a:solidFill>
                <a:srgbClr val="006E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654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544545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Calibri" pitchFamily="34" charset="0"/>
              </a:rPr>
              <a:t>Mark Juniper</a:t>
            </a:r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/>
            </a:r>
            <a:b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</a:br>
            <a:r>
              <a:rPr lang="en-GB" sz="1200" b="1" dirty="0" smtClean="0">
                <a:solidFill>
                  <a:srgbClr val="006EC8"/>
                </a:solidFill>
                <a:latin typeface="Calibri" pitchFamily="34" charset="0"/>
              </a:rPr>
              <a:t/>
            </a:r>
            <a:br>
              <a:rPr lang="en-GB" sz="1200" b="1" dirty="0" smtClean="0">
                <a:solidFill>
                  <a:srgbClr val="006EC8"/>
                </a:solidFill>
                <a:latin typeface="Calibri" pitchFamily="34" charset="0"/>
              </a:rPr>
            </a:br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Service organisation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Location of NIV provision</a:t>
            </a:r>
          </a:p>
        </p:txBody>
      </p:sp>
      <p:pic>
        <p:nvPicPr>
          <p:cNvPr id="28675" name="Picture 3" descr="C:\Users\mark\Desktop\2017 Non-invasive Ventilation\Presentations\Image jpegs\fig 2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006600"/>
            <a:ext cx="7358062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1116013" y="1196975"/>
            <a:ext cx="6707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marL="269875" indent="-269875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Initiated: acute care areas</a:t>
            </a:r>
          </a:p>
          <a:p>
            <a:pPr marL="269875" indent="-269875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Continued: respiratory service/critical care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3995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Service organisation</a:t>
            </a:r>
          </a:p>
        </p:txBody>
      </p:sp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5364163" y="2033553"/>
            <a:ext cx="3529012" cy="1015663"/>
          </a:xfrm>
          <a:prstGeom prst="rect">
            <a:avLst/>
          </a:prstGeom>
          <a:solidFill>
            <a:schemeClr val="bg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marL="266700" indent="-2667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  <a:ea typeface="+mn-ea"/>
              </a:rPr>
              <a:t>138/140 </a:t>
            </a:r>
            <a:r>
              <a:rPr lang="en-GB" altLang="en-US" sz="2000" dirty="0" smtClean="0">
                <a:solidFill>
                  <a:srgbClr val="006EC8"/>
                </a:solidFill>
                <a:latin typeface="Calibri" pitchFamily="34" charset="0"/>
                <a:ea typeface="+mn-ea"/>
              </a:rPr>
              <a:t>respiratory </a:t>
            </a: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  <a:ea typeface="+mn-ea"/>
              </a:rPr>
              <a:t>consultant</a:t>
            </a:r>
          </a:p>
          <a:p>
            <a:pPr marL="266700" indent="-2667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2000" dirty="0">
              <a:solidFill>
                <a:srgbClr val="006EC8"/>
              </a:solidFill>
              <a:latin typeface="Calibri" pitchFamily="34" charset="0"/>
              <a:ea typeface="+mn-ea"/>
            </a:endParaRPr>
          </a:p>
          <a:p>
            <a:pPr marL="266700" indent="-2667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  <a:ea typeface="+mn-ea"/>
              </a:rPr>
              <a:t>110/133 no time allocated</a:t>
            </a:r>
          </a:p>
        </p:txBody>
      </p:sp>
      <p:pic>
        <p:nvPicPr>
          <p:cNvPr id="29700" name="Picture 2" descr="C:\Users\mark\Desktop\2017 Non-invasive Ventilation\Presentations\Image jpegs\tab 2.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341438"/>
            <a:ext cx="51466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C:\Users\mark\Desktop\2017 Non-invasive Ventilation\Presentations\Image jpegs\tab 2.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076700"/>
            <a:ext cx="478631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1"/>
          <p:cNvSpPr txBox="1">
            <a:spLocks noChangeArrowheads="1"/>
          </p:cNvSpPr>
          <p:nvPr/>
        </p:nvSpPr>
        <p:spPr bwMode="auto">
          <a:xfrm>
            <a:off x="477668" y="4598022"/>
            <a:ext cx="3326997" cy="707886"/>
          </a:xfrm>
          <a:prstGeom prst="rect">
            <a:avLst/>
          </a:prstGeom>
          <a:solidFill>
            <a:schemeClr val="bg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marL="266700" indent="-26670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  <a:ea typeface="+mn-ea"/>
              </a:rPr>
              <a:t>160/168 (95.2%) hospitals local guideline</a:t>
            </a:r>
          </a:p>
        </p:txBody>
      </p:sp>
      <p:sp>
        <p:nvSpPr>
          <p:cNvPr id="29703" name="TextBox 1"/>
          <p:cNvSpPr txBox="1">
            <a:spLocks noChangeArrowheads="1"/>
          </p:cNvSpPr>
          <p:nvPr/>
        </p:nvSpPr>
        <p:spPr bwMode="auto">
          <a:xfrm>
            <a:off x="616268" y="5569230"/>
            <a:ext cx="3202302" cy="707886"/>
          </a:xfrm>
          <a:prstGeom prst="rect">
            <a:avLst/>
          </a:prstGeom>
          <a:solidFill>
            <a:schemeClr val="bg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marL="266700" indent="-26670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  <a:ea typeface="+mn-ea"/>
              </a:rPr>
              <a:t>140/157 (89.2%) NIV training programme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5868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Staffing</a:t>
            </a:r>
          </a:p>
        </p:txBody>
      </p:sp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467544" y="5765194"/>
            <a:ext cx="813690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70/154 (45.4%) staff without defined competency supervise NIV patients</a:t>
            </a:r>
          </a:p>
        </p:txBody>
      </p:sp>
      <p:pic>
        <p:nvPicPr>
          <p:cNvPr id="30724" name="Picture 2" descr="C:\Users\mark\Desktop\2017 Non-invasive Ventilation\Presentations\Image jpegs\tab 2.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971800"/>
            <a:ext cx="4425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 descr="C:\Users\mark\Desktop\2017 Non-invasive Ventilation\Presentations\Image jpegs\tab 2.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1800"/>
            <a:ext cx="44275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1"/>
          <p:cNvSpPr txBox="1">
            <a:spLocks noChangeArrowheads="1"/>
          </p:cNvSpPr>
          <p:nvPr/>
        </p:nvSpPr>
        <p:spPr bwMode="auto">
          <a:xfrm>
            <a:off x="971550" y="1628775"/>
            <a:ext cx="7192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‘Designated NIV unit’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000" dirty="0">
              <a:solidFill>
                <a:srgbClr val="006EC8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79/162 (48.8%) defined ratio of nurses to NIV patients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9958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NIV initiation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NIV initiation</a:t>
            </a:r>
          </a:p>
        </p:txBody>
      </p:sp>
      <p:pic>
        <p:nvPicPr>
          <p:cNvPr id="32771" name="Picture 5" descr="C:\Users\mark\Desktop\2017 Non-invasive Ventilation\Presentations\Image jpegs\fig 5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1268413"/>
            <a:ext cx="7489526" cy="534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580112" y="3055316"/>
          <a:ext cx="3384376" cy="2088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198"/>
                <a:gridCol w="1838178"/>
              </a:tblGrid>
              <a:tr h="53619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Triage to NIV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61" marR="91461" marT="45692" marB="45692">
                    <a:solidFill>
                      <a:srgbClr val="006E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No. (%) of patients</a:t>
                      </a:r>
                    </a:p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(n=242)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61" marR="91461" marT="45692" marB="45692">
                    <a:solidFill>
                      <a:srgbClr val="006EC8"/>
                    </a:solidFill>
                  </a:tcPr>
                </a:tc>
              </a:tr>
              <a:tr h="31040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&lt; 4 hours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61" marR="91461" marT="45692" marB="45692">
                    <a:solidFill>
                      <a:srgbClr val="006E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116 (47.9)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61" marR="91461" marT="45692" marB="45692">
                    <a:solidFill>
                      <a:srgbClr val="006EC8"/>
                    </a:solidFill>
                  </a:tcPr>
                </a:tc>
              </a:tr>
              <a:tr h="31040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&lt; 8 hours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61" marR="91461" marT="45692" marB="45692">
                    <a:solidFill>
                      <a:srgbClr val="006E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140 (57.9)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61" marR="91461" marT="45692" marB="45692">
                    <a:solidFill>
                      <a:srgbClr val="006EC8"/>
                    </a:solidFill>
                  </a:tcPr>
                </a:tc>
              </a:tr>
              <a:tr h="31040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&lt; 12 hours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61" marR="91461" marT="45692" marB="45692">
                    <a:solidFill>
                      <a:srgbClr val="006E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154 (63.6)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61" marR="91461" marT="45692" marB="45692">
                    <a:solidFill>
                      <a:srgbClr val="006EC8"/>
                    </a:solidFill>
                  </a:tcPr>
                </a:tc>
              </a:tr>
              <a:tr h="31040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&lt; 24 hours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61" marR="91461" marT="45692" marB="45692">
                    <a:solidFill>
                      <a:srgbClr val="006E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171 (70.5)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61" marR="91461" marT="45692" marB="45692">
                    <a:solidFill>
                      <a:srgbClr val="006EC8"/>
                    </a:solidFill>
                  </a:tcPr>
                </a:tc>
              </a:tr>
              <a:tr h="31040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&gt; 24 hours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61" marR="91461" marT="45692" marB="45692">
                    <a:solidFill>
                      <a:srgbClr val="006E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 71 (29.5)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61" marR="91461" marT="45692" marB="45692">
                    <a:solidFill>
                      <a:srgbClr val="006EC8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9321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dirty="0">
                <a:solidFill>
                  <a:srgbClr val="FFFFFF"/>
                </a:solidFill>
                <a:latin typeface="Calibri" pitchFamily="34" charset="0"/>
              </a:rPr>
              <a:t>NIV initiation</a:t>
            </a:r>
          </a:p>
        </p:txBody>
      </p:sp>
      <p:pic>
        <p:nvPicPr>
          <p:cNvPr id="33795" name="Picture 3" descr="C:\Users\mark\Desktop\2017 Non-invasive Ventilation\Presentations\Image jpegs\tab 5.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75" y="1699513"/>
            <a:ext cx="42418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C:\Users\mark\Desktop\2017 Non-invasive Ventilation\Presentations\Image jpegs\tab 5.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3" y="1735138"/>
            <a:ext cx="3990975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35858" y="2435962"/>
            <a:ext cx="1404442" cy="488213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312346" y="3788663"/>
            <a:ext cx="1506931" cy="252412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312347" y="2826328"/>
            <a:ext cx="1498791" cy="254322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846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Study aim</a:t>
            </a:r>
            <a:endParaRPr lang="en-GB" sz="1800" kern="0" dirty="0">
              <a:solidFill>
                <a:sysClr val="windowText" lastClr="000000"/>
              </a:solidFill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6EC8"/>
          </a:solid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smtClean="0">
                <a:solidFill>
                  <a:prstClr val="white"/>
                </a:solidFill>
                <a:latin typeface="Calibri"/>
              </a:rPr>
              <a:t>Study objectives</a:t>
            </a:r>
            <a:endParaRPr lang="en-GB" sz="3200" dirty="0">
              <a:solidFill>
                <a:sysClr val="windowText" lastClr="000000"/>
              </a:solidFill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" name="Content Placeholder 11"/>
          <p:cNvSpPr txBox="1">
            <a:spLocks/>
          </p:cNvSpPr>
          <p:nvPr/>
        </p:nvSpPr>
        <p:spPr bwMode="auto">
          <a:xfrm>
            <a:off x="971600" y="1484784"/>
            <a:ext cx="72008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40000"/>
              </a:lnSpc>
              <a:spcBef>
                <a:spcPct val="20000"/>
              </a:spcBef>
              <a:buClr>
                <a:srgbClr val="006EC8"/>
              </a:buClr>
              <a:buFont typeface="Wingdings" pitchFamily="2" charset="2"/>
              <a:buChar char="§"/>
            </a:pPr>
            <a:r>
              <a:rPr lang="en-GB" sz="2800" dirty="0" smtClean="0">
                <a:latin typeface="Calibri" panose="020F0502020204030204" pitchFamily="34" charset="0"/>
              </a:rPr>
              <a:t>Prompt recognition </a:t>
            </a:r>
            <a:r>
              <a:rPr lang="en-GB" sz="2800" dirty="0">
                <a:latin typeface="Calibri" panose="020F0502020204030204" pitchFamily="34" charset="0"/>
              </a:rPr>
              <a:t>of </a:t>
            </a:r>
            <a:r>
              <a:rPr lang="en-GB" sz="2800" dirty="0" err="1" smtClean="0">
                <a:latin typeface="Calibri" panose="020F0502020204030204" pitchFamily="34" charset="0"/>
              </a:rPr>
              <a:t>ventilatory</a:t>
            </a:r>
            <a:r>
              <a:rPr lang="en-GB" sz="2800" dirty="0" smtClean="0">
                <a:latin typeface="Calibri" panose="020F0502020204030204" pitchFamily="34" charset="0"/>
              </a:rPr>
              <a:t> failure and </a:t>
            </a:r>
            <a:r>
              <a:rPr lang="en-GB" sz="2800" dirty="0">
                <a:latin typeface="Calibri" panose="020F0502020204030204" pitchFamily="34" charset="0"/>
              </a:rPr>
              <a:t>rapid initiation of </a:t>
            </a:r>
            <a:r>
              <a:rPr lang="en-GB" sz="2800" dirty="0" smtClean="0">
                <a:latin typeface="Calibri" panose="020F0502020204030204" pitchFamily="34" charset="0"/>
              </a:rPr>
              <a:t>NIV</a:t>
            </a:r>
            <a:endParaRPr lang="en-GB" sz="28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eaLnBrk="1" hangingPunct="1">
              <a:lnSpc>
                <a:spcPct val="140000"/>
              </a:lnSpc>
              <a:spcBef>
                <a:spcPct val="20000"/>
              </a:spcBef>
              <a:buClr>
                <a:srgbClr val="006EC8"/>
              </a:buClr>
              <a:buFont typeface="Wingdings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</a:rPr>
              <a:t>Appropriate documentation and management of ventilator settings </a:t>
            </a:r>
            <a:endParaRPr lang="en-GB" sz="2800" dirty="0" smtClean="0">
              <a:latin typeface="Calibri" panose="020F0502020204030204" pitchFamily="34" charset="0"/>
            </a:endParaRPr>
          </a:p>
          <a:p>
            <a:pPr marL="342900" indent="-342900" eaLnBrk="1" hangingPunct="1">
              <a:lnSpc>
                <a:spcPct val="140000"/>
              </a:lnSpc>
              <a:spcBef>
                <a:spcPct val="20000"/>
              </a:spcBef>
              <a:buClr>
                <a:srgbClr val="006EC8"/>
              </a:buClr>
              <a:buFont typeface="Wingdings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</a:rPr>
              <a:t>Escalation of </a:t>
            </a:r>
            <a:r>
              <a:rPr lang="en-GB" sz="2800" dirty="0" smtClean="0">
                <a:latin typeface="Calibri" panose="020F0502020204030204" pitchFamily="34" charset="0"/>
              </a:rPr>
              <a:t>treatment decisions and planning </a:t>
            </a:r>
            <a:r>
              <a:rPr lang="en-GB" sz="2800" dirty="0">
                <a:latin typeface="Calibri" panose="020F0502020204030204" pitchFamily="34" charset="0"/>
              </a:rPr>
              <a:t>including admission to critical </a:t>
            </a:r>
            <a:r>
              <a:rPr lang="en-GB" sz="2800" dirty="0" smtClean="0">
                <a:latin typeface="Calibri" panose="020F0502020204030204" pitchFamily="34" charset="0"/>
              </a:rPr>
              <a:t>care</a:t>
            </a:r>
          </a:p>
          <a:p>
            <a:pPr marL="342900" indent="-342900" eaLnBrk="1" hangingPunct="1">
              <a:lnSpc>
                <a:spcPct val="140000"/>
              </a:lnSpc>
              <a:spcBef>
                <a:spcPct val="20000"/>
              </a:spcBef>
              <a:buClr>
                <a:srgbClr val="006EC8"/>
              </a:buClr>
              <a:buFont typeface="Wingdings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</a:rPr>
              <a:t>Organisational aspects of care </a:t>
            </a:r>
            <a:r>
              <a:rPr lang="en-GB" sz="2800" dirty="0" smtClean="0">
                <a:latin typeface="Calibri" panose="020F0502020204030204" pitchFamily="34" charset="0"/>
              </a:rPr>
              <a:t>delivery for </a:t>
            </a:r>
            <a:r>
              <a:rPr lang="en-GB" sz="2800" dirty="0">
                <a:latin typeface="Calibri" panose="020F0502020204030204" pitchFamily="34" charset="0"/>
              </a:rPr>
              <a:t>NIV</a:t>
            </a:r>
            <a:r>
              <a:rPr lang="en-GB" sz="2800" dirty="0"/>
              <a:t>	</a:t>
            </a:r>
            <a:endParaRPr lang="en-GB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D11E-A788-40CD-863A-09DCE23C31A2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400137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Case selection </a:t>
            </a:r>
            <a:b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</a:br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for NIV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Case selection for NIV</a:t>
            </a:r>
          </a:p>
        </p:txBody>
      </p:sp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0" y="5739121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12% primary diagnosis of pneumonia</a:t>
            </a:r>
          </a:p>
        </p:txBody>
      </p:sp>
      <p:sp>
        <p:nvSpPr>
          <p:cNvPr id="35844" name="AutoShape 6" descr="https://email.ncepod.org.uk/owa/service.svc/s/GetFileAttachment?id=AAMkADVmMTJlNDZiLTFjZDAtNGE1OC05ZTdhLTg2MmM1ZTRiYWFkMQBGAAAAAABgNkizfS7%2FTqjpt8SkRrXiBwA%2Fixd9OPj3Q4R0VYaFMIq4AAAAAAENAAA%2Fixd9OPj3Q4R0VYaFMIq4AAK7ylaqAAABEgAQAHAm1JZ1iu1IgTq3n1gWrzo%3D&amp;isImagePreview=True&amp;X-OWA-CANARY=7VOjnnTcREStHAiu0vZdqVHJbd4_xdQIwYsO3ZvN3GVpwaLI5Z0KTqVH7kVDwiMB5YjsxGkTdh4."/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  <p:pic>
        <p:nvPicPr>
          <p:cNvPr id="35845" name="Picture 7" descr="C:\Users\mark\Desktop\2017 Non-invasive Ventilation\Presentations\Image jpegs\pneumoni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26" y="1637731"/>
            <a:ext cx="6099862" cy="407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5902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Case selection for NIV</a:t>
            </a:r>
          </a:p>
        </p:txBody>
      </p:sp>
      <p:pic>
        <p:nvPicPr>
          <p:cNvPr id="36867" name="Picture 2" descr="C:\Users\mark\Desktop\2017 Non-invasive Ventilation\Presentations\Image jpegs\tab 10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4029769"/>
            <a:ext cx="859790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mark\Desktop\2017 Non-invasive Ventilation\Presentations\Image jpegs\tab 5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484313"/>
            <a:ext cx="44450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19688" y="2738438"/>
            <a:ext cx="1557337" cy="27146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6305" y="5011952"/>
            <a:ext cx="2008187" cy="46831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417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Inappropriate NIV</a:t>
            </a:r>
          </a:p>
        </p:txBody>
      </p:sp>
      <p:pic>
        <p:nvPicPr>
          <p:cNvPr id="37891" name="Picture 2" descr="C:\Users\mark\Desktop\2017 Non-invasive Ventilation\Presentations\Image jpegs\tab 5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412875"/>
            <a:ext cx="5302250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 descr="C:\Users\mark\Desktop\2017 Non-invasive Ventilation\Presentations\Image jpegs\tab 5.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4508500"/>
            <a:ext cx="871378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522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Inappropriate NIV</a:t>
            </a:r>
          </a:p>
        </p:txBody>
      </p:sp>
      <p:pic>
        <p:nvPicPr>
          <p:cNvPr id="38915" name="Picture 2" descr="C:\Users\mark\Desktop\2017 Non-invasive Ventilation\Presentations\Image jpegs\fig 5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484313"/>
            <a:ext cx="89058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1"/>
          <p:cNvSpPr txBox="1">
            <a:spLocks noChangeArrowheads="1"/>
          </p:cNvSpPr>
          <p:nvPr/>
        </p:nvSpPr>
        <p:spPr bwMode="auto">
          <a:xfrm>
            <a:off x="0" y="5735638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ITU 15/40 inappropriate as delayed intubation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0532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mark\Desktop\2017 Non-invasive Ventilation\Presentations\Image jpegs\c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5250"/>
            <a:ext cx="6842125" cy="6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721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Escalation </a:t>
            </a:r>
            <a:b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</a:br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planning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dirty="0">
                <a:solidFill>
                  <a:srgbClr val="FFFFFF"/>
                </a:solidFill>
                <a:latin typeface="Calibri" pitchFamily="34" charset="0"/>
              </a:rPr>
              <a:t>Escalation planning</a:t>
            </a:r>
          </a:p>
        </p:txBody>
      </p:sp>
      <p:pic>
        <p:nvPicPr>
          <p:cNvPr id="41987" name="Picture 2" descr="C:\Users\mark\Desktop\2017 Non-invasive Ventilation\Presentations\Image jpegs\tab 5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1844675"/>
            <a:ext cx="614203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1"/>
          <p:cNvSpPr txBox="1">
            <a:spLocks noChangeArrowheads="1"/>
          </p:cNvSpPr>
          <p:nvPr/>
        </p:nvSpPr>
        <p:spPr bwMode="auto">
          <a:xfrm>
            <a:off x="0" y="5445125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Plan appropriate in 204/218 (93.6%) </a:t>
            </a:r>
            <a:r>
              <a:rPr lang="en-GB" altLang="en-US" sz="2000" dirty="0" smtClean="0">
                <a:solidFill>
                  <a:srgbClr val="006EC8"/>
                </a:solidFill>
                <a:latin typeface="Calibri" pitchFamily="34" charset="0"/>
              </a:rPr>
              <a:t>cases reviewed</a:t>
            </a:r>
            <a:endParaRPr lang="en-GB" altLang="en-US" sz="2000" dirty="0">
              <a:solidFill>
                <a:srgbClr val="006EC8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926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dirty="0">
                <a:solidFill>
                  <a:srgbClr val="FFFFFF"/>
                </a:solidFill>
                <a:latin typeface="Calibri" pitchFamily="34" charset="0"/>
              </a:rPr>
              <a:t>Escalation planning</a:t>
            </a:r>
          </a:p>
        </p:txBody>
      </p:sp>
      <p:sp>
        <p:nvSpPr>
          <p:cNvPr id="43011" name="TextBox 1"/>
          <p:cNvSpPr txBox="1">
            <a:spLocks noChangeArrowheads="1"/>
          </p:cNvSpPr>
          <p:nvPr/>
        </p:nvSpPr>
        <p:spPr bwMode="auto">
          <a:xfrm>
            <a:off x="0" y="5445125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Plan appropriate in 204/218 (93.6%) </a:t>
            </a:r>
            <a:r>
              <a:rPr lang="en-GB" altLang="en-US" sz="2000" dirty="0" smtClean="0">
                <a:solidFill>
                  <a:srgbClr val="006EC8"/>
                </a:solidFill>
                <a:latin typeface="Calibri" pitchFamily="34" charset="0"/>
              </a:rPr>
              <a:t>cases reviewed</a:t>
            </a:r>
            <a:endParaRPr lang="en-GB" altLang="en-US" sz="2000" dirty="0">
              <a:solidFill>
                <a:srgbClr val="006EC8"/>
              </a:solidFill>
              <a:latin typeface="Calibri" pitchFamily="34" charset="0"/>
            </a:endParaRPr>
          </a:p>
        </p:txBody>
      </p:sp>
      <p:pic>
        <p:nvPicPr>
          <p:cNvPr id="43012" name="Picture 2" descr="C:\Users\mark\Desktop\2017 Non-invasive Ventilation\Presentations\Image jpegs\tab 5.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1557338"/>
            <a:ext cx="62690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1467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Non-ventilator</a:t>
            </a:r>
          </a:p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management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Study aim</a:t>
            </a:r>
            <a:endParaRPr lang="en-GB" sz="1800" kern="0" dirty="0">
              <a:solidFill>
                <a:sysClr val="windowText" lastClr="000000"/>
              </a:solidFill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6EC8"/>
          </a:solid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smtClean="0">
                <a:solidFill>
                  <a:prstClr val="white"/>
                </a:solidFill>
                <a:latin typeface="Calibri"/>
              </a:rPr>
              <a:t>Study population inclusion criteria</a:t>
            </a:r>
            <a:endParaRPr lang="en-GB" sz="3200" dirty="0">
              <a:solidFill>
                <a:sysClr val="windowText" lastClr="000000"/>
              </a:solidFill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" name="Content Placeholder 11"/>
          <p:cNvSpPr txBox="1">
            <a:spLocks/>
          </p:cNvSpPr>
          <p:nvPr/>
        </p:nvSpPr>
        <p:spPr bwMode="auto">
          <a:xfrm>
            <a:off x="971600" y="1844824"/>
            <a:ext cx="72008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tabLst>
                <a:tab pos="95250" algn="l"/>
              </a:tabLst>
            </a:pP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Patients aged 16 years or older who were admitted as an emergency between 1</a:t>
            </a:r>
            <a:r>
              <a:rPr lang="en-GB" sz="2800" baseline="30000" dirty="0">
                <a:solidFill>
                  <a:srgbClr val="000000"/>
                </a:solidFill>
                <a:latin typeface="Calibri" charset="0"/>
              </a:rPr>
              <a:t>st</a:t>
            </a: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 February 2015 and 31</a:t>
            </a:r>
            <a:r>
              <a:rPr lang="en-GB" sz="2800" baseline="30000" dirty="0">
                <a:solidFill>
                  <a:srgbClr val="000000"/>
                </a:solidFill>
                <a:latin typeface="Calibri" charset="0"/>
              </a:rPr>
              <a:t>st</a:t>
            </a: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 March 2015 inclusive, and who received NIV acutely</a:t>
            </a:r>
          </a:p>
        </p:txBody>
      </p:sp>
      <p:sp>
        <p:nvSpPr>
          <p:cNvPr id="7" name="Content Placeholder 12"/>
          <p:cNvSpPr txBox="1">
            <a:spLocks/>
          </p:cNvSpPr>
          <p:nvPr/>
        </p:nvSpPr>
        <p:spPr>
          <a:xfrm>
            <a:off x="971600" y="4437112"/>
            <a:ext cx="7416824" cy="1761084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6EC8"/>
              </a:buClr>
              <a:buFont typeface="Wingdings" pitchFamily="2" charset="2"/>
              <a:buChar char="§"/>
              <a:defRPr/>
            </a:pPr>
            <a:r>
              <a:rPr lang="en-GB" sz="2800" dirty="0">
                <a:solidFill>
                  <a:prstClr val="black"/>
                </a:solidFill>
                <a:latin typeface="Calibri"/>
                <a:ea typeface="ＭＳ Ｐゴシック" pitchFamily="-84" charset="-128"/>
              </a:rPr>
              <a:t>Patients were excluded if they were 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006EC8"/>
              </a:buClr>
              <a:buFont typeface="Wingdings" pitchFamily="2" charset="2"/>
              <a:buChar char="§"/>
              <a:defRPr/>
            </a:pPr>
            <a:r>
              <a:rPr lang="en-GB" dirty="0">
                <a:solidFill>
                  <a:prstClr val="black"/>
                </a:solidFill>
                <a:latin typeface="Calibri"/>
                <a:ea typeface="ＭＳ Ｐゴシック" pitchFamily="-84" charset="-128"/>
              </a:rPr>
              <a:t>Already on long-term NIV treatment at home  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006EC8"/>
              </a:buClr>
              <a:buFont typeface="Wingdings" pitchFamily="2" charset="2"/>
              <a:buChar char="§"/>
              <a:defRPr/>
            </a:pPr>
            <a:r>
              <a:rPr lang="en-GB" dirty="0">
                <a:solidFill>
                  <a:prstClr val="black"/>
                </a:solidFill>
                <a:latin typeface="Calibri"/>
                <a:ea typeface="ＭＳ Ｐゴシック" pitchFamily="-84" charset="-128"/>
              </a:rPr>
              <a:t>Received CPAP and not NIV </a:t>
            </a:r>
            <a:r>
              <a:rPr lang="en-GB" dirty="0" smtClean="0">
                <a:solidFill>
                  <a:prstClr val="black"/>
                </a:solidFill>
                <a:latin typeface="Calibri"/>
                <a:ea typeface="ＭＳ Ｐゴシック" pitchFamily="-84" charset="-128"/>
              </a:rPr>
              <a:t/>
            </a:r>
            <a:br>
              <a:rPr lang="en-GB" dirty="0" smtClean="0">
                <a:solidFill>
                  <a:prstClr val="black"/>
                </a:solidFill>
                <a:latin typeface="Calibri"/>
                <a:ea typeface="ＭＳ Ｐゴシック" pitchFamily="-84" charset="-128"/>
              </a:rPr>
            </a:br>
            <a:r>
              <a:rPr lang="en-GB" dirty="0" smtClean="0">
                <a:solidFill>
                  <a:prstClr val="black"/>
                </a:solidFill>
                <a:latin typeface="Calibri"/>
                <a:ea typeface="ＭＳ Ｐゴシック" pitchFamily="-84" charset="-128"/>
              </a:rPr>
              <a:t>(</a:t>
            </a:r>
            <a:r>
              <a:rPr lang="en-GB" dirty="0">
                <a:solidFill>
                  <a:prstClr val="black"/>
                </a:solidFill>
                <a:latin typeface="Calibri"/>
                <a:ea typeface="ＭＳ Ｐゴシック" pitchFamily="-84" charset="-128"/>
              </a:rPr>
              <a:t>both have the same OPCS code) </a:t>
            </a:r>
          </a:p>
          <a:p>
            <a:pPr lvl="1" eaLnBrk="1" hangingPunct="1">
              <a:spcBef>
                <a:spcPct val="20000"/>
              </a:spcBef>
              <a:defRPr/>
            </a:pPr>
            <a:r>
              <a:rPr lang="en-GB" dirty="0">
                <a:solidFill>
                  <a:prstClr val="black"/>
                </a:solidFill>
                <a:latin typeface="Calibri"/>
                <a:ea typeface="ＭＳ Ｐゴシック" pitchFamily="-84" charset="-128"/>
              </a:rPr>
              <a:t>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D11E-A788-40CD-863A-09DCE23C31A2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Pre-NIV management</a:t>
            </a:r>
          </a:p>
        </p:txBody>
      </p:sp>
      <p:pic>
        <p:nvPicPr>
          <p:cNvPr id="45059" name="Picture 2" descr="C:\Users\mark\Desktop\2017 Non-invasive Ventilation\Presentations\Image jpegs\fig 5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060575"/>
            <a:ext cx="86836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3986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Pre-NIV management</a:t>
            </a:r>
          </a:p>
        </p:txBody>
      </p:sp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0" y="544512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Clinician or reviewer considered potential for improved </a:t>
            </a:r>
            <a:r>
              <a:rPr lang="en-GB" altLang="en-US" sz="2000" dirty="0" smtClean="0">
                <a:solidFill>
                  <a:srgbClr val="006EC8"/>
                </a:solidFill>
                <a:latin typeface="Calibri" pitchFamily="34" charset="0"/>
              </a:rPr>
              <a:t/>
            </a:r>
            <a:br>
              <a:rPr lang="en-GB" altLang="en-US" sz="2000" dirty="0" smtClean="0">
                <a:solidFill>
                  <a:srgbClr val="006EC8"/>
                </a:solidFill>
                <a:latin typeface="Calibri" pitchFamily="34" charset="0"/>
              </a:rPr>
            </a:br>
            <a:r>
              <a:rPr lang="en-GB" altLang="en-US" sz="2000" dirty="0" smtClean="0">
                <a:solidFill>
                  <a:srgbClr val="006EC8"/>
                </a:solidFill>
                <a:latin typeface="Calibri" pitchFamily="34" charset="0"/>
              </a:rPr>
              <a:t>non-ventilator </a:t>
            </a: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management in 103/314 </a:t>
            </a:r>
            <a:r>
              <a:rPr lang="en-GB" altLang="en-US" sz="2000" dirty="0" smtClean="0">
                <a:solidFill>
                  <a:srgbClr val="006EC8"/>
                </a:solidFill>
                <a:latin typeface="Calibri" pitchFamily="34" charset="0"/>
              </a:rPr>
              <a:t>patients </a:t>
            </a: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(32.8%)</a:t>
            </a:r>
          </a:p>
        </p:txBody>
      </p:sp>
      <p:pic>
        <p:nvPicPr>
          <p:cNvPr id="46084" name="Picture 2" descr="C:\Users\mark\Desktop\2017 Non-invasive Ventilation\Presentations\Image jpegs\tab 5.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00213"/>
            <a:ext cx="545941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14212" y="3527733"/>
            <a:ext cx="699234" cy="30728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33942" y="3526317"/>
            <a:ext cx="669116" cy="31243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7678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Pre-NIV management</a:t>
            </a:r>
          </a:p>
        </p:txBody>
      </p:sp>
      <p:pic>
        <p:nvPicPr>
          <p:cNvPr id="47107" name="Picture 2" descr="C:\Users\mark\Desktop\2017 Non-invasive Ventilation\Presentations\Image jpegs\tab 5.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916113"/>
            <a:ext cx="63912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05415" y="3656781"/>
            <a:ext cx="3011487" cy="34520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5555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mark\Desktop\2017 Non-invasive Ventilation\Presentations\Image jpegs\cs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3200"/>
            <a:ext cx="7993063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5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Specialist</a:t>
            </a:r>
            <a:b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</a:br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review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Specialist review</a:t>
            </a:r>
          </a:p>
        </p:txBody>
      </p:sp>
      <p:pic>
        <p:nvPicPr>
          <p:cNvPr id="50179" name="Picture 5" descr="C:\Users\mark\Desktop\2017 Non-invasive Ventilation\Presentations\Image jpegs\fig 2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106323"/>
            <a:ext cx="7099300" cy="436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1"/>
          <p:cNvSpPr txBox="1">
            <a:spLocks noChangeArrowheads="1"/>
          </p:cNvSpPr>
          <p:nvPr/>
        </p:nvSpPr>
        <p:spPr bwMode="auto">
          <a:xfrm>
            <a:off x="839787" y="1347788"/>
            <a:ext cx="7427913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91/165 (55.2%) hospitals NIV cover out of hours via GIM on call rota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dirty="0">
                <a:solidFill>
                  <a:srgbClr val="006EC8"/>
                </a:solidFill>
                <a:latin typeface="Calibri" pitchFamily="34" charset="0"/>
              </a:rPr>
              <a:t/>
            </a:r>
            <a:br>
              <a:rPr lang="en-GB" altLang="en-US" sz="800" dirty="0">
                <a:solidFill>
                  <a:srgbClr val="006EC8"/>
                </a:solidFill>
                <a:latin typeface="Calibri" pitchFamily="34" charset="0"/>
              </a:rPr>
            </a:br>
            <a:r>
              <a:rPr lang="en-GB" altLang="en-US" sz="2000" dirty="0" smtClean="0">
                <a:solidFill>
                  <a:srgbClr val="006EC8"/>
                </a:solidFill>
                <a:latin typeface="Calibri" pitchFamily="34" charset="0"/>
              </a:rPr>
              <a:t>119/158 </a:t>
            </a: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(75.3%) respiratory cover &lt;50% of rota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45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Specialist review</a:t>
            </a:r>
          </a:p>
        </p:txBody>
      </p:sp>
      <p:pic>
        <p:nvPicPr>
          <p:cNvPr id="51203" name="Picture 2" descr="C:\Users\mark\Desktop\2017 Non-invasive Ventilation\Presentations\Image jpegs\tab 5.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1978025"/>
            <a:ext cx="54927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1"/>
          <p:cNvSpPr txBox="1">
            <a:spLocks noChangeArrowheads="1"/>
          </p:cNvSpPr>
          <p:nvPr/>
        </p:nvSpPr>
        <p:spPr bwMode="auto">
          <a:xfrm>
            <a:off x="0" y="134143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>
                <a:solidFill>
                  <a:srgbClr val="006EC8"/>
                </a:solidFill>
                <a:latin typeface="Calibri" pitchFamily="34" charset="0"/>
              </a:rPr>
              <a:t>Appropriate review in 290/348 (83.3%)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033128" y="2992807"/>
            <a:ext cx="1152525" cy="664793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037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dirty="0">
                <a:solidFill>
                  <a:srgbClr val="FFFFFF"/>
                </a:solidFill>
                <a:latin typeface="Calibri" pitchFamily="34" charset="0"/>
              </a:rPr>
              <a:t>Respiratory specialist review</a:t>
            </a:r>
          </a:p>
        </p:txBody>
      </p:sp>
      <p:pic>
        <p:nvPicPr>
          <p:cNvPr id="52227" name="Picture 2" descr="C:\Users\mark\Desktop\2017 Non-invasive Ventilation\Presentations\Image jpegs\fig 5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84300"/>
            <a:ext cx="7632700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442348" y="4195380"/>
          <a:ext cx="2433637" cy="103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3637"/>
              </a:tblGrid>
              <a:tr h="487855">
                <a:tc>
                  <a:txBody>
                    <a:bodyPr/>
                    <a:lstStyle/>
                    <a:p>
                      <a:pPr marL="0" indent="-342900" algn="ctr" defTabSz="457200" rtl="0" eaLnBrk="1" latinLnBrk="0" hangingPunct="1">
                        <a:buNone/>
                      </a:pPr>
                      <a:r>
                        <a:rPr lang="en-GB" sz="14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 patients respiratory review </a:t>
                      </a:r>
                    </a:p>
                    <a:p>
                      <a:pPr marL="0" indent="0" algn="ctr" defTabSz="457200" rtl="0" eaLnBrk="1" latinLnBrk="0" hangingPunct="1">
                        <a:buNone/>
                      </a:pPr>
                      <a:r>
                        <a:rPr lang="en-GB" sz="14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&gt;72 hours</a:t>
                      </a:r>
                      <a:endParaRPr lang="en-GB" sz="14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53" marR="91453" marT="45550" marB="45550">
                    <a:solidFill>
                      <a:srgbClr val="006EC8"/>
                    </a:solidFill>
                  </a:tcPr>
                </a:tc>
              </a:tr>
              <a:tr h="487855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14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78.1% NIV before respiratory review</a:t>
                      </a:r>
                      <a:endParaRPr lang="en-GB" sz="14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53" marR="91453" marT="45550" marB="45550">
                    <a:solidFill>
                      <a:srgbClr val="006EC8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866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Specialist review</a:t>
            </a:r>
          </a:p>
        </p:txBody>
      </p:sp>
      <p:pic>
        <p:nvPicPr>
          <p:cNvPr id="53251" name="Picture 2" descr="C:\Users\mark\Desktop\2017 Non-invasive Ventilation\Presentations\Image jpegs\tab 5.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328738"/>
            <a:ext cx="41846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 descr="C:\Users\mark\Desktop\2017 Non-invasive Ventilation\Presentations\Image jpegs\tab 5.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3633788"/>
            <a:ext cx="41846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56325" y="2266950"/>
            <a:ext cx="503238" cy="2571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24388" y="5010150"/>
            <a:ext cx="503237" cy="258763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162675" y="5010150"/>
            <a:ext cx="476250" cy="249238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1368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Medical review on NIV</a:t>
            </a:r>
          </a:p>
        </p:txBody>
      </p:sp>
      <p:pic>
        <p:nvPicPr>
          <p:cNvPr id="54275" name="Picture 2" descr="C:\Users\mark\Desktop\2017 Non-invasive Ventilation\Presentations\Image jpegs\tab 5.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773238"/>
            <a:ext cx="64039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1"/>
          <p:cNvSpPr>
            <a:spLocks noChangeArrowheads="1"/>
          </p:cNvSpPr>
          <p:nvPr/>
        </p:nvSpPr>
        <p:spPr bwMode="auto">
          <a:xfrm>
            <a:off x="6372225" y="3573462"/>
            <a:ext cx="1439863" cy="399447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869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Study aim</a:t>
            </a:r>
            <a:endParaRPr lang="en-GB" sz="1800" kern="0" dirty="0">
              <a:solidFill>
                <a:sysClr val="windowText" lastClr="000000"/>
              </a:solidFill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6EC8"/>
          </a:solid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smtClean="0">
                <a:solidFill>
                  <a:prstClr val="white"/>
                </a:solidFill>
                <a:latin typeface="Calibri"/>
              </a:rPr>
              <a:t>Data collection</a:t>
            </a:r>
            <a:endParaRPr lang="en-GB" sz="3200" dirty="0">
              <a:solidFill>
                <a:sysClr val="windowText" lastClr="000000"/>
              </a:solidFill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" name="Content Placeholder 11"/>
          <p:cNvSpPr txBox="1">
            <a:spLocks/>
          </p:cNvSpPr>
          <p:nvPr/>
        </p:nvSpPr>
        <p:spPr bwMode="auto">
          <a:xfrm>
            <a:off x="971600" y="2319759"/>
            <a:ext cx="720080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40000"/>
              </a:lnSpc>
              <a:spcBef>
                <a:spcPct val="20000"/>
              </a:spcBef>
              <a:buClr>
                <a:srgbClr val="006EC8"/>
              </a:buClr>
              <a:buFont typeface="Wingdings" pitchFamily="2" charset="2"/>
              <a:buChar char="§"/>
            </a:pP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Patient identifier spreadsheet</a:t>
            </a:r>
          </a:p>
          <a:p>
            <a:pPr marL="342900" indent="-342900" eaLnBrk="1" hangingPunct="1">
              <a:lnSpc>
                <a:spcPct val="140000"/>
              </a:lnSpc>
              <a:spcBef>
                <a:spcPct val="20000"/>
              </a:spcBef>
              <a:buClr>
                <a:srgbClr val="006EC8"/>
              </a:buClr>
              <a:buFont typeface="Wingdings" pitchFamily="2" charset="2"/>
              <a:buChar char="§"/>
            </a:pP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Clinician questionnaire</a:t>
            </a:r>
          </a:p>
          <a:p>
            <a:pPr marL="342900" indent="-342900" eaLnBrk="1" hangingPunct="1">
              <a:lnSpc>
                <a:spcPct val="140000"/>
              </a:lnSpc>
              <a:spcBef>
                <a:spcPct val="20000"/>
              </a:spcBef>
              <a:buClr>
                <a:srgbClr val="006EC8"/>
              </a:buClr>
              <a:buFont typeface="Wingdings" pitchFamily="2" charset="2"/>
              <a:buChar char="§"/>
            </a:pP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Case notes/peer </a:t>
            </a:r>
            <a:r>
              <a:rPr lang="en-GB" sz="2800" dirty="0" smtClean="0">
                <a:solidFill>
                  <a:srgbClr val="000000"/>
                </a:solidFill>
                <a:latin typeface="Calibri" charset="0"/>
              </a:rPr>
              <a:t>review</a:t>
            </a:r>
            <a:endParaRPr lang="en-GB" sz="2800" dirty="0">
              <a:solidFill>
                <a:srgbClr val="000000"/>
              </a:solidFill>
              <a:latin typeface="Calibri" charset="0"/>
            </a:endParaRPr>
          </a:p>
          <a:p>
            <a:pPr marL="342900" indent="-342900" eaLnBrk="1" hangingPunct="1">
              <a:lnSpc>
                <a:spcPct val="140000"/>
              </a:lnSpc>
              <a:spcBef>
                <a:spcPct val="20000"/>
              </a:spcBef>
              <a:buClr>
                <a:srgbClr val="006EC8"/>
              </a:buClr>
              <a:buFont typeface="Wingdings" pitchFamily="2" charset="2"/>
              <a:buChar char="§"/>
            </a:pP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Organisational questionnaire  </a:t>
            </a:r>
          </a:p>
          <a:p>
            <a:pPr marL="342900" indent="-342900" eaLnBrk="1" hangingPunct="1">
              <a:lnSpc>
                <a:spcPct val="140000"/>
              </a:lnSpc>
              <a:spcBef>
                <a:spcPct val="20000"/>
              </a:spcBef>
            </a:pPr>
            <a:endParaRPr lang="en-GB" sz="2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D11E-A788-40CD-863A-09DCE23C31A2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Non-invasive ventilation</a:t>
            </a:r>
            <a:b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</a:br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episode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7380733" y="1268760"/>
            <a:ext cx="165576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Respiratory ward: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214/425 (50.4%)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200" dirty="0">
              <a:solidFill>
                <a:srgbClr val="006EC8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 smtClean="0">
                <a:solidFill>
                  <a:srgbClr val="006EC8"/>
                </a:solidFill>
                <a:latin typeface="Calibri" pitchFamily="34" charset="0"/>
              </a:rPr>
              <a:t>Critical care: </a:t>
            </a: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136/425 (32%)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200" dirty="0">
              <a:solidFill>
                <a:srgbClr val="006EC8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AMU: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120/425 (28.2%)</a:t>
            </a:r>
          </a:p>
        </p:txBody>
      </p:sp>
      <p:pic>
        <p:nvPicPr>
          <p:cNvPr id="56323" name="Picture 4" descr="C:\Users\mark\Desktop\2017 Non-invasive Ventilation\Presentations\Image jpegs\patient fl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89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354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Proportion of NIV in clinical areas </a:t>
            </a:r>
          </a:p>
        </p:txBody>
      </p:sp>
      <p:pic>
        <p:nvPicPr>
          <p:cNvPr id="57347" name="Picture 2" descr="C:\Users\mark\Desktop\2017 Non-invasive Ventilation\Presentations\Image jpegs\fig 2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338263"/>
            <a:ext cx="8388350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6365" y="1839015"/>
            <a:ext cx="2376115" cy="17235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200" dirty="0">
                <a:solidFill>
                  <a:srgbClr val="006EC8"/>
                </a:solidFill>
                <a:latin typeface="Calibri" panose="020F0502020204030204" pitchFamily="34" charset="0"/>
                <a:ea typeface="ＭＳ Ｐゴシック" charset="-128"/>
              </a:rPr>
              <a:t>101 hospitals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6EC8"/>
              </a:solidFill>
              <a:latin typeface="Calibri" panose="020F0502020204030204" pitchFamily="34" charset="0"/>
              <a:ea typeface="ＭＳ Ｐゴシック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200" dirty="0">
                <a:solidFill>
                  <a:srgbClr val="006EC8"/>
                </a:solidFill>
                <a:latin typeface="Calibri" panose="020F0502020204030204" pitchFamily="34" charset="0"/>
                <a:ea typeface="ＭＳ Ｐゴシック" charset="-128"/>
              </a:rPr>
              <a:t>Critical care NIV</a:t>
            </a:r>
            <a:r>
              <a:rPr lang="en-GB" sz="2000" dirty="0">
                <a:solidFill>
                  <a:srgbClr val="006EC8"/>
                </a:solidFill>
                <a:latin typeface="Calibri" panose="020F0502020204030204" pitchFamily="34" charset="0"/>
                <a:ea typeface="ＭＳ Ｐゴシック" charset="-128"/>
              </a:rPr>
              <a:t>: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006EC8"/>
                </a:solidFill>
                <a:latin typeface="Calibri" panose="020F0502020204030204" pitchFamily="34" charset="0"/>
                <a:ea typeface="ＭＳ Ｐゴシック" charset="-128"/>
              </a:rPr>
              <a:t>100% in 14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006EC8"/>
                </a:solidFill>
                <a:latin typeface="Calibri" panose="020F0502020204030204" pitchFamily="34" charset="0"/>
                <a:ea typeface="ＭＳ Ｐゴシック" charset="-128"/>
              </a:rPr>
              <a:t>0% in 15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006EC8"/>
                </a:solidFill>
                <a:latin typeface="Calibri" panose="020F0502020204030204" pitchFamily="34" charset="0"/>
                <a:ea typeface="ＭＳ Ｐゴシック" charset="-128"/>
              </a:rPr>
              <a:t>&lt;20% in 63</a:t>
            </a:r>
          </a:p>
        </p:txBody>
      </p:sp>
      <p:sp>
        <p:nvSpPr>
          <p:cNvPr id="2" name="Down Arrow 1"/>
          <p:cNvSpPr/>
          <p:nvPr/>
        </p:nvSpPr>
        <p:spPr bwMode="auto">
          <a:xfrm>
            <a:off x="1763713" y="1700213"/>
            <a:ext cx="360362" cy="504825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1476375" y="2357438"/>
            <a:ext cx="358775" cy="503237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116013" y="3571875"/>
            <a:ext cx="360362" cy="503238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8" name="Down Arrow 7"/>
          <p:cNvSpPr/>
          <p:nvPr/>
        </p:nvSpPr>
        <p:spPr bwMode="auto">
          <a:xfrm>
            <a:off x="7451725" y="3824288"/>
            <a:ext cx="360363" cy="504825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2471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NIV location</a:t>
            </a:r>
          </a:p>
        </p:txBody>
      </p:sp>
      <p:pic>
        <p:nvPicPr>
          <p:cNvPr id="58371" name="Picture 2" descr="C:\Users\mark\Desktop\2017 Non-invasive Ventilation\Presentations\Image jpegs\tab 6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10" y="1939007"/>
            <a:ext cx="649605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3006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Delay in NIV </a:t>
            </a:r>
          </a:p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treatment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Delay in NIV treatment</a:t>
            </a:r>
          </a:p>
        </p:txBody>
      </p:sp>
      <p:pic>
        <p:nvPicPr>
          <p:cNvPr id="60419" name="Picture 2" descr="C:\Users\mark\Desktop\2017 Non-invasive Ventilation\Presentations\Image jpegs\tab 6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628775"/>
            <a:ext cx="58197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04707" y="3275013"/>
            <a:ext cx="4191443" cy="36036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1479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Delay in NIV treatment</a:t>
            </a:r>
          </a:p>
        </p:txBody>
      </p:sp>
      <p:pic>
        <p:nvPicPr>
          <p:cNvPr id="61443" name="Picture 2" descr="C:\Users\mark\Desktop\2017 Non-invasive Ventilation\Presentations\Image jpegs\tab 6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48" y="1989138"/>
            <a:ext cx="62785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109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Delay in NIV treatment</a:t>
            </a:r>
          </a:p>
        </p:txBody>
      </p:sp>
      <p:pic>
        <p:nvPicPr>
          <p:cNvPr id="62467" name="Picture 2" descr="C:\Users\mark\Desktop\2017 Non-invasive Ventilation\Presentations\Image jpegs\tab 6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1601788"/>
            <a:ext cx="607853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1"/>
          <p:cNvSpPr>
            <a:spLocks noChangeArrowheads="1"/>
          </p:cNvSpPr>
          <p:nvPr/>
        </p:nvSpPr>
        <p:spPr bwMode="auto">
          <a:xfrm>
            <a:off x="5998215" y="2735571"/>
            <a:ext cx="1439862" cy="417062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2488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mark\Desktop\2017 Non-invasive Ventilation\Presentations\Image jpegs\cs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23813"/>
            <a:ext cx="6249987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6046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Documentation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Study aim</a:t>
            </a:r>
            <a:endParaRPr lang="en-GB" sz="1800" kern="0" dirty="0">
              <a:solidFill>
                <a:sysClr val="windowText" lastClr="000000"/>
              </a:solidFill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6EC8"/>
          </a:solid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smtClean="0">
                <a:solidFill>
                  <a:prstClr val="white"/>
                </a:solidFill>
                <a:latin typeface="Calibri"/>
              </a:rPr>
              <a:t>Data returns</a:t>
            </a:r>
            <a:endParaRPr lang="en-GB" sz="3200" dirty="0">
              <a:solidFill>
                <a:sysClr val="windowText" lastClr="000000"/>
              </a:solidFill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1120" y="1340768"/>
            <a:ext cx="579120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D11E-A788-40CD-863A-09DCE23C31A2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Documentation</a:t>
            </a:r>
          </a:p>
        </p:txBody>
      </p:sp>
      <p:pic>
        <p:nvPicPr>
          <p:cNvPr id="65539" name="Picture 4" descr="C:\Users\mark\Desktop\2017 Non-invasive Ventilation\Presentations\Image jpegs\tab 2.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5" y="1484313"/>
            <a:ext cx="50022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 descr="C:\Users\mark\Desktop\2017 Non-invasive Ventilation\Presentations\Image jpegs\tab 2.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82" y="4149725"/>
            <a:ext cx="50244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970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Documentation</a:t>
            </a:r>
          </a:p>
        </p:txBody>
      </p:sp>
      <p:pic>
        <p:nvPicPr>
          <p:cNvPr id="66563" name="Picture 3" descr="C:\Users\mark\Desktop\2017 Non-invasive Ventilation\Presentations\Image jpegs\tab 6.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1989138"/>
            <a:ext cx="67976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02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mark\Desktop\2017 Non-invasive Ventilation\Presentations\Image jpegs\cs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88913"/>
            <a:ext cx="795655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587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Ventilator </a:t>
            </a:r>
          </a:p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management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Ventilator management</a:t>
            </a:r>
          </a:p>
        </p:txBody>
      </p:sp>
      <p:pic>
        <p:nvPicPr>
          <p:cNvPr id="69635" name="Picture 2" descr="C:\Users\mark\Desktop\2017 Non-invasive Ventilation\Presentations\Image jpegs\tab 5.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85" y="1988431"/>
            <a:ext cx="56261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728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Ventilator management</a:t>
            </a:r>
          </a:p>
        </p:txBody>
      </p:sp>
      <p:pic>
        <p:nvPicPr>
          <p:cNvPr id="70659" name="Picture 3" descr="C:\Users\mark\Desktop\2017 Non-invasive Ventilation\Presentations\Image jpegs\fig 6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860550"/>
            <a:ext cx="9001125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Box 2"/>
          <p:cNvSpPr txBox="1">
            <a:spLocks noChangeArrowheads="1"/>
          </p:cNvSpPr>
          <p:nvPr/>
        </p:nvSpPr>
        <p:spPr bwMode="auto">
          <a:xfrm>
            <a:off x="3733800" y="1352618"/>
            <a:ext cx="5287385" cy="8925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245/314 (78%) starting EPAP 4 or 5 cmH</a:t>
            </a:r>
            <a:r>
              <a:rPr lang="en-GB" altLang="en-US" sz="2200" baseline="-25000" dirty="0">
                <a:solidFill>
                  <a:srgbClr val="006EC8"/>
                </a:solidFill>
                <a:latin typeface="Calibri" pitchFamily="34" charset="0"/>
              </a:rPr>
              <a:t>2</a:t>
            </a: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800" dirty="0">
              <a:solidFill>
                <a:srgbClr val="006EC8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16/314 (5.1%) EPAP &gt; 6 cmH</a:t>
            </a:r>
            <a:r>
              <a:rPr lang="en-GB" altLang="en-US" sz="2200" baseline="-25000" dirty="0">
                <a:solidFill>
                  <a:srgbClr val="006EC8"/>
                </a:solidFill>
                <a:latin typeface="Calibri" pitchFamily="34" charset="0"/>
              </a:rPr>
              <a:t>2</a:t>
            </a: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631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Ventilator management</a:t>
            </a:r>
          </a:p>
        </p:txBody>
      </p:sp>
      <p:pic>
        <p:nvPicPr>
          <p:cNvPr id="71683" name="Picture 3" descr="C:\Users\mark\Desktop\2017 Non-invasive Ventilation\Presentations\Image jpegs\fig 6.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225550"/>
            <a:ext cx="766921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2"/>
          <p:cNvSpPr txBox="1">
            <a:spLocks noChangeArrowheads="1"/>
          </p:cNvSpPr>
          <p:nvPr/>
        </p:nvSpPr>
        <p:spPr bwMode="auto">
          <a:xfrm>
            <a:off x="3687808" y="1461802"/>
            <a:ext cx="5437142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213/312 (68.3%) starting IPAP 10-15 cmH</a:t>
            </a:r>
            <a:r>
              <a:rPr lang="en-GB" altLang="en-US" sz="2200" baseline="-25000" dirty="0">
                <a:solidFill>
                  <a:srgbClr val="006EC8"/>
                </a:solidFill>
                <a:latin typeface="Calibri" pitchFamily="34" charset="0"/>
              </a:rPr>
              <a:t>2</a:t>
            </a: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374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Ventilator management</a:t>
            </a:r>
          </a:p>
        </p:txBody>
      </p:sp>
      <p:pic>
        <p:nvPicPr>
          <p:cNvPr id="72707" name="Picture 2" descr="C:\Users\mark\Desktop\2017 Non-invasive Ventilation\Presentations\Image jpegs\tab 6.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844675"/>
            <a:ext cx="575786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3842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Ventilator management</a:t>
            </a:r>
          </a:p>
        </p:txBody>
      </p:sp>
      <p:pic>
        <p:nvPicPr>
          <p:cNvPr id="73731" name="Picture 2" descr="C:\Users\mark\Desktop\2017 Non-invasive Ventilation\Presentations\Image jpegs\fig 6.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773238"/>
            <a:ext cx="87915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Box 2"/>
          <p:cNvSpPr txBox="1">
            <a:spLocks noChangeArrowheads="1"/>
          </p:cNvSpPr>
          <p:nvPr/>
        </p:nvSpPr>
        <p:spPr bwMode="auto">
          <a:xfrm>
            <a:off x="3943350" y="1557338"/>
            <a:ext cx="4804883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43/241 (17.8%) highest EPAP &gt; 6 cmH</a:t>
            </a:r>
            <a:r>
              <a:rPr lang="en-GB" altLang="en-US" sz="2200" baseline="-25000" dirty="0">
                <a:solidFill>
                  <a:srgbClr val="006EC8"/>
                </a:solidFill>
                <a:latin typeface="Calibri" pitchFamily="34" charset="0"/>
              </a:rPr>
              <a:t>2</a:t>
            </a: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0403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Ventilator management</a:t>
            </a:r>
          </a:p>
        </p:txBody>
      </p:sp>
      <p:pic>
        <p:nvPicPr>
          <p:cNvPr id="74755" name="Picture 2" descr="C:\Users\mark\Desktop\2017 Non-invasive Ventilation\Presentations\Image jpegs\fig 6.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1279525"/>
            <a:ext cx="7947025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0445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Study aim</a:t>
            </a:r>
            <a:endParaRPr lang="en-GB" sz="1800" kern="0" dirty="0">
              <a:solidFill>
                <a:sysClr val="windowText" lastClr="000000"/>
              </a:solidFill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6EC8"/>
          </a:solid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smtClean="0">
                <a:solidFill>
                  <a:prstClr val="white"/>
                </a:solidFill>
                <a:latin typeface="Calibri"/>
              </a:rPr>
              <a:t>Clinical coding recommendation</a:t>
            </a:r>
            <a:endParaRPr lang="en-GB" sz="3200" dirty="0">
              <a:solidFill>
                <a:sysClr val="windowText" lastClr="000000"/>
              </a:solidFill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" name="Content Placeholder 11"/>
          <p:cNvSpPr txBox="1">
            <a:spLocks/>
          </p:cNvSpPr>
          <p:nvPr/>
        </p:nvSpPr>
        <p:spPr bwMode="auto">
          <a:xfrm>
            <a:off x="971600" y="1556792"/>
            <a:ext cx="720080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spcBef>
                <a:spcPts val="0"/>
              </a:spcBef>
            </a:pPr>
            <a:r>
              <a:rPr lang="en-GB" sz="2800" dirty="0">
                <a:latin typeface="Calibri" charset="0"/>
              </a:rPr>
              <a:t>Continuous positive airways </a:t>
            </a:r>
            <a:r>
              <a:rPr lang="en-GB" sz="2800" dirty="0" smtClean="0">
                <a:latin typeface="Calibri" charset="0"/>
              </a:rPr>
              <a:t>pressure (CPAP) </a:t>
            </a:r>
            <a:r>
              <a:rPr lang="en-GB" sz="2800" dirty="0">
                <a:latin typeface="Calibri" charset="0"/>
              </a:rPr>
              <a:t>and </a:t>
            </a:r>
            <a:r>
              <a:rPr lang="en-GB" sz="2800" dirty="0" smtClean="0">
                <a:latin typeface="Calibri" charset="0"/>
              </a:rPr>
              <a:t/>
            </a:r>
            <a:br>
              <a:rPr lang="en-GB" sz="2800" dirty="0" smtClean="0">
                <a:latin typeface="Calibri" charset="0"/>
              </a:rPr>
            </a:br>
            <a:r>
              <a:rPr lang="en-GB" sz="2800" dirty="0" smtClean="0">
                <a:latin typeface="Calibri" charset="0"/>
              </a:rPr>
              <a:t>non-invasive </a:t>
            </a:r>
            <a:r>
              <a:rPr lang="en-GB" sz="2800" dirty="0">
                <a:latin typeface="Calibri" charset="0"/>
              </a:rPr>
              <a:t>ventilation </a:t>
            </a:r>
            <a:r>
              <a:rPr lang="en-GB" sz="2800" dirty="0" smtClean="0">
                <a:latin typeface="Calibri" charset="0"/>
              </a:rPr>
              <a:t>(NIV) should </a:t>
            </a:r>
            <a:r>
              <a:rPr lang="en-GB" sz="2800" dirty="0">
                <a:latin typeface="Calibri" charset="0"/>
              </a:rPr>
              <a:t>be coded separately. </a:t>
            </a:r>
            <a:r>
              <a:rPr lang="en-GB" sz="2800" dirty="0" smtClean="0">
                <a:latin typeface="Calibri" charset="0"/>
              </a:rPr>
              <a:t>They </a:t>
            </a:r>
            <a:r>
              <a:rPr lang="en-GB" sz="2800" dirty="0">
                <a:latin typeface="Calibri" charset="0"/>
              </a:rPr>
              <a:t>are two distinct treatments given for different conditions and separate coding will reduce clinical confusion and improve reporting of outcomes.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D11E-A788-40CD-863A-09DCE23C31A2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Ventilator management</a:t>
            </a:r>
          </a:p>
        </p:txBody>
      </p:sp>
      <p:pic>
        <p:nvPicPr>
          <p:cNvPr id="75779" name="Picture 2" descr="C:\Users\mark\Desktop\2017 Non-invasive Ventilation\Presentations\Image jpegs\tab 6.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2997200"/>
            <a:ext cx="8709025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Box 2"/>
          <p:cNvSpPr txBox="1">
            <a:spLocks noChangeArrowheads="1"/>
          </p:cNvSpPr>
          <p:nvPr/>
        </p:nvSpPr>
        <p:spPr bwMode="auto">
          <a:xfrm>
            <a:off x="1414463" y="1341438"/>
            <a:ext cx="6315075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87/353 (24.6%) Highest IPAP not documented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800" dirty="0">
              <a:solidFill>
                <a:srgbClr val="006EC8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120/266 (45.1%) IPAP below 20 cmH</a:t>
            </a:r>
            <a:r>
              <a:rPr lang="en-GB" altLang="en-US" sz="2200" baseline="-25000" dirty="0">
                <a:solidFill>
                  <a:srgbClr val="006EC8"/>
                </a:solidFill>
                <a:latin typeface="Calibri" pitchFamily="34" charset="0"/>
              </a:rPr>
              <a:t>2</a:t>
            </a: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800" dirty="0">
              <a:solidFill>
                <a:srgbClr val="006EC8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52/252 (20.6%) no IPAP increase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5781" name="TextBox 2"/>
          <p:cNvSpPr txBox="1">
            <a:spLocks noChangeArrowheads="1"/>
          </p:cNvSpPr>
          <p:nvPr/>
        </p:nvSpPr>
        <p:spPr bwMode="auto">
          <a:xfrm>
            <a:off x="1787525" y="5691188"/>
            <a:ext cx="5568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112/264 (42.4%) inappropriate ventilator management (initial and/or subsequent)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9612" y="4299045"/>
            <a:ext cx="4930538" cy="25930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990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mark\Desktop\2017 Non-invasive Ventilation\Presentations\Image jpegs\cs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3200"/>
            <a:ext cx="7851775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355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Ventilator management</a:t>
            </a:r>
          </a:p>
        </p:txBody>
      </p:sp>
      <p:pic>
        <p:nvPicPr>
          <p:cNvPr id="77827" name="Picture 2" descr="C:\Users\mark\Desktop\2017 Non-invasive Ventilation\Presentations\Image jpegs\tab 6.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9" y="1989138"/>
            <a:ext cx="5867495" cy="32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Rectangle 1"/>
          <p:cNvSpPr>
            <a:spLocks noChangeArrowheads="1"/>
          </p:cNvSpPr>
          <p:nvPr/>
        </p:nvSpPr>
        <p:spPr bwMode="auto">
          <a:xfrm>
            <a:off x="5281684" y="3302759"/>
            <a:ext cx="2076237" cy="354842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7253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468702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Monitoring &amp; response</a:t>
            </a:r>
          </a:p>
          <a:p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to NIV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Blood gas measurement</a:t>
            </a:r>
          </a:p>
        </p:txBody>
      </p:sp>
      <p:pic>
        <p:nvPicPr>
          <p:cNvPr id="79875" name="Picture 3" descr="C:\Users\mark\Desktop\2017 Non-invasive Ventilation\Presentations\Image jpegs\tab 6.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3476625"/>
            <a:ext cx="44037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3" descr="C:\Users\mark\Desktop\2017 Non-invasive Ventilation\Presentations\Image jpegs\tab 2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43275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Box 2"/>
          <p:cNvSpPr txBox="1">
            <a:spLocks noChangeArrowheads="1"/>
          </p:cNvSpPr>
          <p:nvPr/>
        </p:nvSpPr>
        <p:spPr bwMode="auto">
          <a:xfrm>
            <a:off x="2054225" y="1571625"/>
            <a:ext cx="5568950" cy="15081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006EC8"/>
                </a:solidFill>
                <a:latin typeface="Calibri" pitchFamily="34" charset="0"/>
              </a:rPr>
              <a:t>Blood gas sampling: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006EC8"/>
                </a:solidFill>
                <a:latin typeface="Calibri" pitchFamily="34" charset="0"/>
              </a:rPr>
              <a:t>	</a:t>
            </a: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Arterial		97%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	Capillary	</a:t>
            </a:r>
            <a:r>
              <a:rPr lang="en-GB" altLang="en-US" sz="2200" dirty="0" smtClean="0">
                <a:solidFill>
                  <a:srgbClr val="006EC8"/>
                </a:solidFill>
                <a:latin typeface="Calibri" pitchFamily="34" charset="0"/>
              </a:rPr>
              <a:t>34</a:t>
            </a: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	Venous		</a:t>
            </a:r>
            <a:r>
              <a:rPr lang="en-GB" altLang="en-US" sz="2200" dirty="0" smtClean="0">
                <a:solidFill>
                  <a:srgbClr val="006EC8"/>
                </a:solidFill>
                <a:latin typeface="Calibri" pitchFamily="34" charset="0"/>
              </a:rPr>
              <a:t>22</a:t>
            </a:r>
            <a:r>
              <a:rPr lang="en-GB" altLang="en-US" sz="2200" dirty="0">
                <a:solidFill>
                  <a:srgbClr val="006EC8"/>
                </a:solidFill>
                <a:latin typeface="Calibri" pitchFamily="34" charset="0"/>
              </a:rPr>
              <a:t>%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39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Clinical response to NIV</a:t>
            </a:r>
          </a:p>
        </p:txBody>
      </p:sp>
      <p:pic>
        <p:nvPicPr>
          <p:cNvPr id="80899" name="Picture 2" descr="C:\Users\mark\Desktop\2017 Non-invasive Ventilation\Presentations\Image jpegs\fig 6.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1285875"/>
            <a:ext cx="62547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069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Clinical response to NIV</a:t>
            </a:r>
          </a:p>
        </p:txBody>
      </p:sp>
      <p:pic>
        <p:nvPicPr>
          <p:cNvPr id="81923" name="Picture 2" descr="C:\Users\mark\Desktop\2017 Non-invasive Ventilation\Presentations\Image jpegs\fig 6.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504950"/>
            <a:ext cx="7596188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64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Clinical response to NIV</a:t>
            </a:r>
          </a:p>
        </p:txBody>
      </p:sp>
      <p:pic>
        <p:nvPicPr>
          <p:cNvPr id="82947" name="Picture 2" descr="C:\Users\mark\Desktop\2017 Non-invasive Ventilation\Presentations\Image jpegs\fig 6.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1129523"/>
            <a:ext cx="6497638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3" descr="C:\Users\mark\Desktop\2017 Non-invasive Ventilation\Presentations\Image jpegs\tab 6.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7" y="5504524"/>
            <a:ext cx="81026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111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Clinical response to NIV</a:t>
            </a:r>
          </a:p>
        </p:txBody>
      </p:sp>
      <p:pic>
        <p:nvPicPr>
          <p:cNvPr id="83971" name="Picture 2" descr="C:\Users\mark\Desktop\2017 Non-invasive Ventilation\Presentations\Image jpegs\fig 6.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6200"/>
            <a:ext cx="813593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715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mark\Desktop\2017 Non-invasive Ventilation\Presentations\Image jpegs\tab 6.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5" y="5363055"/>
            <a:ext cx="83296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 descr="C:\Users\mark\Desktop\2017 Non-invasive Ventilation\Presentations\Image jpegs\fig 6.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88900"/>
            <a:ext cx="72040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520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V slide ar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5337" y="2688613"/>
            <a:ext cx="54454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Calibri" pitchFamily="34" charset="0"/>
              </a:rPr>
              <a:t>Gemma Ellis</a:t>
            </a:r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/>
            </a:r>
            <a:b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</a:br>
            <a:r>
              <a:rPr lang="en-GB" sz="1200" b="1" dirty="0" smtClean="0">
                <a:solidFill>
                  <a:srgbClr val="006EC8"/>
                </a:solidFill>
                <a:latin typeface="Calibri" pitchFamily="34" charset="0"/>
              </a:rPr>
              <a:t/>
            </a:r>
            <a:br>
              <a:rPr lang="en-GB" sz="1200" b="1" dirty="0" smtClean="0">
                <a:solidFill>
                  <a:srgbClr val="006EC8"/>
                </a:solidFill>
                <a:latin typeface="Calibri" pitchFamily="34" charset="0"/>
              </a:rPr>
            </a:br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Sample population &amp; </a:t>
            </a:r>
            <a:b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</a:br>
            <a:r>
              <a:rPr lang="en-GB" sz="3200" b="1" dirty="0" smtClean="0">
                <a:solidFill>
                  <a:srgbClr val="006EC8"/>
                </a:solidFill>
                <a:latin typeface="Calibri" pitchFamily="34" charset="0"/>
              </a:rPr>
              <a:t>Initial management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54DB-9C62-4EFA-98B2-BCCAAC50CEED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Clinical response to NIV</a:t>
            </a:r>
          </a:p>
        </p:txBody>
      </p:sp>
      <p:pic>
        <p:nvPicPr>
          <p:cNvPr id="86019" name="Picture 2" descr="C:\Users\mark\Desktop\2017 Non-invasive Ventilation\Presentations\Image jpegs\tab 6.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412875"/>
            <a:ext cx="59753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3" descr="C:\Users\mark\Desktop\2017 Non-invasive Ventilation\Presentations\Image jpegs\tab 6.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41" y="4089400"/>
            <a:ext cx="5993084" cy="204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8813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Clinical response to NIV</a:t>
            </a:r>
          </a:p>
        </p:txBody>
      </p:sp>
      <p:pic>
        <p:nvPicPr>
          <p:cNvPr id="87043" name="Picture 2" descr="C:\Users\mark\Desktop\2017 Non-invasive Ventilation\Presentations\Image jpegs\tab 6.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1557338"/>
            <a:ext cx="57499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042988" y="4797425"/>
            <a:ext cx="7345362" cy="15081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en-US" sz="2400" dirty="0" smtClean="0">
                <a:solidFill>
                  <a:srgbClr val="006EC8"/>
                </a:solidFill>
                <a:latin typeface="Calibri" charset="0"/>
              </a:rPr>
              <a:t>Too early: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200" dirty="0" smtClean="0">
                <a:solidFill>
                  <a:srgbClr val="006EC8"/>
                </a:solidFill>
                <a:latin typeface="Calibri" charset="0"/>
              </a:rPr>
              <a:t>Not enough time to correct acidosis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en-US" sz="2400" dirty="0" smtClean="0">
                <a:solidFill>
                  <a:srgbClr val="006EC8"/>
                </a:solidFill>
                <a:latin typeface="Calibri" charset="0"/>
              </a:rPr>
              <a:t>Too late: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200" dirty="0" smtClean="0">
                <a:solidFill>
                  <a:srgbClr val="006EC8"/>
                </a:solidFill>
                <a:latin typeface="Calibri" charset="0"/>
              </a:rPr>
              <a:t>Improvement, NIV only discontinued on senior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91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77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ea typeface="ＭＳ Ｐゴシック" pitchFamily="34" charset="-128"/>
              </a:rPr>
              <a:t>Monitoring: guidelines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51790" y="1577369"/>
          <a:ext cx="7898524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1448"/>
                <a:gridCol w="38870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2008</a:t>
                      </a:r>
                      <a:endParaRPr lang="en-GB" sz="2400" dirty="0"/>
                    </a:p>
                  </a:txBody>
                  <a:tcPr marL="91445" marR="91445">
                    <a:solidFill>
                      <a:srgbClr val="006E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2016</a:t>
                      </a:r>
                      <a:endParaRPr lang="en-GB" sz="2400" dirty="0"/>
                    </a:p>
                  </a:txBody>
                  <a:tcPr marL="91445" marR="91445">
                    <a:solidFill>
                      <a:srgbClr val="006EC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Continuous oximetry 12 hours</a:t>
                      </a:r>
                      <a:endParaRPr lang="en-GB" sz="2000" dirty="0"/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Continuous oximetry</a:t>
                      </a:r>
                    </a:p>
                    <a:p>
                      <a:endParaRPr lang="en-GB" sz="2000" dirty="0"/>
                    </a:p>
                  </a:txBody>
                  <a:tcPr marL="91445" marR="9144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Continuous ECG 12 hours</a:t>
                      </a:r>
                      <a:endParaRPr lang="en-GB" sz="2000" dirty="0"/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ECG if HR &gt;120 / dysrhythmia / cardiomyopathy</a:t>
                      </a:r>
                    </a:p>
                    <a:p>
                      <a:endParaRPr lang="en-GB" sz="2000" dirty="0"/>
                    </a:p>
                  </a:txBody>
                  <a:tcPr marL="91445" marR="9144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pH &amp; CO</a:t>
                      </a:r>
                      <a:r>
                        <a:rPr lang="en-GB" sz="2000" baseline="-25000" dirty="0" smtClean="0"/>
                        <a:t>2</a:t>
                      </a:r>
                      <a:r>
                        <a:rPr lang="en-GB" sz="2000" baseline="0" dirty="0" smtClean="0"/>
                        <a:t> 1,4,12 hours</a:t>
                      </a:r>
                      <a:endParaRPr lang="en-GB" sz="2000" dirty="0"/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Intermittent measurement of pH &amp; CO</a:t>
                      </a:r>
                      <a:r>
                        <a:rPr lang="en-GB" sz="2000" baseline="-25000" dirty="0" smtClean="0"/>
                        <a:t>2</a:t>
                      </a:r>
                    </a:p>
                    <a:p>
                      <a:endParaRPr lang="en-GB" sz="2000" dirty="0"/>
                    </a:p>
                  </a:txBody>
                  <a:tcPr marL="91445" marR="9144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Clinical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 smtClean="0"/>
                        <a:t>1</a:t>
                      </a:r>
                      <a:r>
                        <a:rPr lang="en-GB" sz="2000" baseline="30000" dirty="0" smtClean="0"/>
                        <a:t>st</a:t>
                      </a:r>
                      <a:r>
                        <a:rPr lang="en-GB" sz="2000" dirty="0" smtClean="0"/>
                        <a:t> hour 15 minutes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 smtClean="0"/>
                        <a:t>1-4 hours 30 minutes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 smtClean="0"/>
                        <a:t>4-12 hours hourly</a:t>
                      </a:r>
                      <a:endParaRPr lang="en-GB" sz="2000" dirty="0"/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Clinical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 smtClean="0"/>
                        <a:t>No recommendations</a:t>
                      </a:r>
                      <a:endParaRPr lang="en-GB" sz="2000" dirty="0"/>
                    </a:p>
                  </a:txBody>
                  <a:tcPr marL="91445" marR="91445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75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Monitoring</a:t>
            </a:r>
          </a:p>
        </p:txBody>
      </p:sp>
      <p:pic>
        <p:nvPicPr>
          <p:cNvPr id="89091" name="Picture 3" descr="C:\Users\mark\Desktop\2017 Non-invasive Ventilation\Presentations\Image jpegs\fig 2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84313"/>
            <a:ext cx="741680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8210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Monitoring</a:t>
            </a:r>
          </a:p>
        </p:txBody>
      </p:sp>
      <p:pic>
        <p:nvPicPr>
          <p:cNvPr id="90115" name="Picture 2" descr="C:\Users\mark\Desktop\2017 Non-invasive Ventilation\Presentations\Image jpegs\tab 6.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76" y="2130172"/>
            <a:ext cx="4474220" cy="246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2" descr="C:\Users\mark\Desktop\2017 Non-invasive Ventilation\Presentations\Image jpegs\tab 6.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6" y="2126623"/>
            <a:ext cx="4464050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45228" y="3376468"/>
            <a:ext cx="508286" cy="277812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96956" y="3112460"/>
            <a:ext cx="523875" cy="274638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8506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mark\Desktop\2017 Non-invasive Ventilation\Presentations\Image jpegs\tab 6.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898" y="1868301"/>
            <a:ext cx="7969828" cy="3810758"/>
          </a:xfrm>
          <a:noFill/>
        </p:spPr>
      </p:pic>
      <p:sp>
        <p:nvSpPr>
          <p:cNvPr id="4" name="Rectangle 3"/>
          <p:cNvSpPr/>
          <p:nvPr/>
        </p:nvSpPr>
        <p:spPr>
          <a:xfrm>
            <a:off x="6929716" y="2480844"/>
            <a:ext cx="1528484" cy="46238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9959" y="3889077"/>
            <a:ext cx="1521654" cy="47138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39959" y="4360401"/>
            <a:ext cx="1521653" cy="46408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00676" y="4827540"/>
            <a:ext cx="1539212" cy="47461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67563" y="2943722"/>
            <a:ext cx="4590637" cy="48186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114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ea typeface="ＭＳ Ｐゴシック" pitchFamily="34" charset="-128"/>
              </a:rPr>
              <a:t>Initial physiological abnormalities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95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708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Vital signs response to NIV</a:t>
            </a:r>
          </a:p>
        </p:txBody>
      </p:sp>
      <p:pic>
        <p:nvPicPr>
          <p:cNvPr id="92163" name="Picture 3" descr="C:\Users\mark\Desktop\2017 Non-invasive Ventilation\Presentations\Image jpegs\fig 6.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39838"/>
            <a:ext cx="7058025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787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Vital signs response to NIV</a:t>
            </a:r>
          </a:p>
        </p:txBody>
      </p:sp>
      <p:pic>
        <p:nvPicPr>
          <p:cNvPr id="93187" name="Picture 2" descr="C:\Users\mark\Desktop\2017 Non-invasive Ventilation\Presentations\Image jpegs\fig 6.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573213"/>
            <a:ext cx="88074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0656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Vital signs response to NIV</a:t>
            </a:r>
          </a:p>
        </p:txBody>
      </p:sp>
      <p:pic>
        <p:nvPicPr>
          <p:cNvPr id="94211" name="Picture 2" descr="C:\Users\mark\Desktop\2017 Non-invasive Ventilation\Presentations\Image jpegs\fig 6.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7788"/>
            <a:ext cx="8128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7419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 txBox="1">
            <a:spLocks noChangeArrowheads="1"/>
          </p:cNvSpPr>
          <p:nvPr/>
        </p:nvSpPr>
        <p:spPr bwMode="auto">
          <a:xfrm>
            <a:off x="0" y="-36513"/>
            <a:ext cx="9144000" cy="1162051"/>
          </a:xfrm>
          <a:prstGeom prst="rect">
            <a:avLst/>
          </a:prstGeom>
          <a:solidFill>
            <a:srgbClr val="006E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FFFFFF"/>
                </a:solidFill>
                <a:latin typeface="Calibri" pitchFamily="34" charset="0"/>
              </a:rPr>
              <a:t>Vital signs response to NIV</a:t>
            </a:r>
          </a:p>
        </p:txBody>
      </p:sp>
      <p:pic>
        <p:nvPicPr>
          <p:cNvPr id="95235" name="Picture 2" descr="C:\Users\mark\Desktop\2017 Non-invasive Ventilation\Presentations\Image jpegs\fig 6.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57338"/>
            <a:ext cx="88392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7586-78D1-4D30-A8C5-69B954B06C45}" type="slidenum">
              <a:rPr lang="en-US" smtClean="0"/>
              <a:pPr/>
              <a:t>99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265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5698</TotalTime>
  <Words>1612</Words>
  <Application>Microsoft Office PowerPoint</Application>
  <PresentationFormat>On-screen Show (4:3)</PresentationFormat>
  <Paragraphs>501</Paragraphs>
  <Slides>124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25" baseType="lpstr">
      <vt:lpstr>Default Design</vt:lpstr>
      <vt:lpstr>Slide 1</vt:lpstr>
      <vt:lpstr>Slide 2</vt:lpstr>
      <vt:lpstr>Study aim</vt:lpstr>
      <vt:lpstr>Study objectives</vt:lpstr>
      <vt:lpstr>Study population inclusion criteria</vt:lpstr>
      <vt:lpstr>Data collection</vt:lpstr>
      <vt:lpstr>Data returns</vt:lpstr>
      <vt:lpstr>Clinical coding recommendation</vt:lpstr>
      <vt:lpstr>Slide 9</vt:lpstr>
      <vt:lpstr>Sample population</vt:lpstr>
      <vt:lpstr>Sample population</vt:lpstr>
      <vt:lpstr>Sample population</vt:lpstr>
      <vt:lpstr>Sample population</vt:lpstr>
      <vt:lpstr>Sample population</vt:lpstr>
      <vt:lpstr>Sample population</vt:lpstr>
      <vt:lpstr>Sample population</vt:lpstr>
      <vt:lpstr>Sample population</vt:lpstr>
      <vt:lpstr>Sample population</vt:lpstr>
      <vt:lpstr>Sample population</vt:lpstr>
      <vt:lpstr>Sample population</vt:lpstr>
      <vt:lpstr>Sample population</vt:lpstr>
      <vt:lpstr>Initial management</vt:lpstr>
      <vt:lpstr>Initial management</vt:lpstr>
      <vt:lpstr>Initial management</vt:lpstr>
      <vt:lpstr>Initial management</vt:lpstr>
      <vt:lpstr>Initial management</vt:lpstr>
      <vt:lpstr>Initial management</vt:lpstr>
      <vt:lpstr>Initial management</vt:lpstr>
      <vt:lpstr>Initial management</vt:lpstr>
      <vt:lpstr>Initial management</vt:lpstr>
      <vt:lpstr>Initial management</vt:lpstr>
      <vt:lpstr>Initial management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</vt:vector>
  </TitlesOfParts>
  <Company>NCEPOD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Kidney Injury</dc:title>
  <dc:creator>Marisa Mason</dc:creator>
  <cp:lastModifiedBy>ralleway</cp:lastModifiedBy>
  <cp:revision>260</cp:revision>
  <dcterms:created xsi:type="dcterms:W3CDTF">2008-11-02T22:09:09Z</dcterms:created>
  <dcterms:modified xsi:type="dcterms:W3CDTF">2017-07-14T14:04:36Z</dcterms:modified>
</cp:coreProperties>
</file>